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47"/>
  </p:notesMasterIdLst>
  <p:sldIdLst>
    <p:sldId id="397" r:id="rId2"/>
    <p:sldId id="430" r:id="rId3"/>
    <p:sldId id="443" r:id="rId4"/>
    <p:sldId id="431" r:id="rId5"/>
    <p:sldId id="432" r:id="rId6"/>
    <p:sldId id="433" r:id="rId7"/>
    <p:sldId id="444" r:id="rId8"/>
    <p:sldId id="445" r:id="rId9"/>
    <p:sldId id="434" r:id="rId10"/>
    <p:sldId id="435" r:id="rId11"/>
    <p:sldId id="436" r:id="rId12"/>
    <p:sldId id="442" r:id="rId13"/>
    <p:sldId id="437" r:id="rId14"/>
    <p:sldId id="438" r:id="rId15"/>
    <p:sldId id="441" r:id="rId16"/>
    <p:sldId id="440" r:id="rId17"/>
    <p:sldId id="439" r:id="rId18"/>
    <p:sldId id="398" r:id="rId19"/>
    <p:sldId id="399" r:id="rId20"/>
    <p:sldId id="400" r:id="rId21"/>
    <p:sldId id="401" r:id="rId22"/>
    <p:sldId id="402" r:id="rId23"/>
    <p:sldId id="410" r:id="rId24"/>
    <p:sldId id="404" r:id="rId25"/>
    <p:sldId id="405" r:id="rId26"/>
    <p:sldId id="403" r:id="rId27"/>
    <p:sldId id="406" r:id="rId28"/>
    <p:sldId id="408" r:id="rId29"/>
    <p:sldId id="411" r:id="rId30"/>
    <p:sldId id="412" r:id="rId31"/>
    <p:sldId id="417" r:id="rId32"/>
    <p:sldId id="407" r:id="rId33"/>
    <p:sldId id="415" r:id="rId34"/>
    <p:sldId id="421" r:id="rId35"/>
    <p:sldId id="422" r:id="rId36"/>
    <p:sldId id="423" r:id="rId37"/>
    <p:sldId id="409" r:id="rId38"/>
    <p:sldId id="416" r:id="rId39"/>
    <p:sldId id="420" r:id="rId40"/>
    <p:sldId id="425" r:id="rId41"/>
    <p:sldId id="424" r:id="rId42"/>
    <p:sldId id="426" r:id="rId43"/>
    <p:sldId id="427" r:id="rId44"/>
    <p:sldId id="428" r:id="rId45"/>
    <p:sldId id="413" r:id="rId46"/>
  </p:sldIdLst>
  <p:sldSz cx="10083800" cy="5670550"/>
  <p:notesSz cx="10083800" cy="5670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 autoAdjust="0"/>
    <p:restoredTop sz="94660"/>
  </p:normalViewPr>
  <p:slideViewPr>
    <p:cSldViewPr>
      <p:cViewPr varScale="1">
        <p:scale>
          <a:sx n="84" d="100"/>
          <a:sy n="84" d="100"/>
        </p:scale>
        <p:origin x="22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8DA6D-BA35-47CD-BB0B-F04D34A1F30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709613"/>
            <a:ext cx="3400425" cy="1912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2728913"/>
            <a:ext cx="8067675" cy="2233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5386388"/>
            <a:ext cx="4370388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5266-2D54-415F-8771-9E6630172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F9DA-D544-4AE5-AE86-499652E01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028"/>
            <a:ext cx="7562850" cy="1974191"/>
          </a:xfrm>
          <a:prstGeom prst="rect">
            <a:avLst/>
          </a:prstGeo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3D6C9-D247-4063-8D2B-AEB523003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352"/>
            <a:ext cx="7562850" cy="13690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85"/>
            </a:lvl1pPr>
            <a:lvl2pPr marL="378059" indent="0" algn="ctr">
              <a:buNone/>
              <a:defRPr sz="1654"/>
            </a:lvl2pPr>
            <a:lvl3pPr marL="756117" indent="0" algn="ctr">
              <a:buNone/>
              <a:defRPr sz="1488"/>
            </a:lvl3pPr>
            <a:lvl4pPr marL="1134176" indent="0" algn="ctr">
              <a:buNone/>
              <a:defRPr sz="1323"/>
            </a:lvl4pPr>
            <a:lvl5pPr marL="1512235" indent="0" algn="ctr">
              <a:buNone/>
              <a:defRPr sz="1323"/>
            </a:lvl5pPr>
            <a:lvl6pPr marL="1890293" indent="0" algn="ctr">
              <a:buNone/>
              <a:defRPr sz="1323"/>
            </a:lvl6pPr>
            <a:lvl7pPr marL="2268352" indent="0" algn="ctr">
              <a:buNone/>
              <a:defRPr sz="1323"/>
            </a:lvl7pPr>
            <a:lvl8pPr marL="2646411" indent="0" algn="ctr">
              <a:buNone/>
              <a:defRPr sz="1323"/>
            </a:lvl8pPr>
            <a:lvl9pPr marL="3024469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023A3-3CC5-42AC-A5A0-A9EF34CB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8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6EB3-4CB4-42EE-BA12-413DC4CA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1" y="30190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2E597-37ED-491C-9AC6-FE25FA433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261" y="1509521"/>
            <a:ext cx="8697278" cy="35979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D747-4472-4B75-9994-5D69784D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2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699AC-E01A-4929-9445-276F94EEC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6220" y="301904"/>
            <a:ext cx="2174319" cy="480552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F5439-6ED1-4203-BEE2-4AFDB71C9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261" y="301904"/>
            <a:ext cx="6396911" cy="48055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CF74-1DB8-4B55-BDE0-6CDA2882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4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9F77-C56E-49A5-9748-7C52B6AEB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1" y="30190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7523-2951-4793-9233-9143C1E4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61" y="1509521"/>
            <a:ext cx="8697278" cy="3597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D2773-D27C-4765-B0E8-2D408B26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8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698C-16A5-4884-BD84-1F07BB8C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09" y="1413700"/>
            <a:ext cx="8697278" cy="2358791"/>
          </a:xfrm>
          <a:prstGeom prst="rect">
            <a:avLst/>
          </a:prstGeo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61F2-F6C6-4EC4-8168-F008402A1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009" y="3794807"/>
            <a:ext cx="8697278" cy="1240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8059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117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17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23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2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3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41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4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A83EC-4419-4129-A10F-3DB8A143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8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1A5C-61A7-4517-8770-1DCCAF6E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85" y="19689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7721-920E-451D-8A5A-824217852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261" y="1509521"/>
            <a:ext cx="4285615" cy="3597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7AB5D-D468-4927-80AC-04CC77B4F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4924" y="1509521"/>
            <a:ext cx="4285615" cy="3597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D16D4-A4EE-48FA-B00A-6F0CF601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8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9566-4C43-42BC-9134-C4624C16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34" y="19689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AA08B-D1FE-4C42-A3A7-85391660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575" y="1390073"/>
            <a:ext cx="4265920" cy="6812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5" b="1"/>
            </a:lvl1pPr>
            <a:lvl2pPr marL="378059" indent="0">
              <a:buNone/>
              <a:defRPr sz="1654" b="1"/>
            </a:lvl2pPr>
            <a:lvl3pPr marL="756117" indent="0">
              <a:buNone/>
              <a:defRPr sz="1488" b="1"/>
            </a:lvl3pPr>
            <a:lvl4pPr marL="1134176" indent="0">
              <a:buNone/>
              <a:defRPr sz="1323" b="1"/>
            </a:lvl4pPr>
            <a:lvl5pPr marL="1512235" indent="0">
              <a:buNone/>
              <a:defRPr sz="1323" b="1"/>
            </a:lvl5pPr>
            <a:lvl6pPr marL="1890293" indent="0">
              <a:buNone/>
              <a:defRPr sz="1323" b="1"/>
            </a:lvl6pPr>
            <a:lvl7pPr marL="2268352" indent="0">
              <a:buNone/>
              <a:defRPr sz="1323" b="1"/>
            </a:lvl7pPr>
            <a:lvl8pPr marL="2646411" indent="0">
              <a:buNone/>
              <a:defRPr sz="1323" b="1"/>
            </a:lvl8pPr>
            <a:lvl9pPr marL="302446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3804-F74C-44BD-8767-75C411DB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575" y="2071326"/>
            <a:ext cx="4265920" cy="3046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E2B3F-DE27-4AF0-9C77-83862E8A1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4924" y="1390073"/>
            <a:ext cx="4286928" cy="6812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85" b="1"/>
            </a:lvl1pPr>
            <a:lvl2pPr marL="378059" indent="0">
              <a:buNone/>
              <a:defRPr sz="1654" b="1"/>
            </a:lvl2pPr>
            <a:lvl3pPr marL="756117" indent="0">
              <a:buNone/>
              <a:defRPr sz="1488" b="1"/>
            </a:lvl3pPr>
            <a:lvl4pPr marL="1134176" indent="0">
              <a:buNone/>
              <a:defRPr sz="1323" b="1"/>
            </a:lvl4pPr>
            <a:lvl5pPr marL="1512235" indent="0">
              <a:buNone/>
              <a:defRPr sz="1323" b="1"/>
            </a:lvl5pPr>
            <a:lvl6pPr marL="1890293" indent="0">
              <a:buNone/>
              <a:defRPr sz="1323" b="1"/>
            </a:lvl6pPr>
            <a:lvl7pPr marL="2268352" indent="0">
              <a:buNone/>
              <a:defRPr sz="1323" b="1"/>
            </a:lvl7pPr>
            <a:lvl8pPr marL="2646411" indent="0">
              <a:buNone/>
              <a:defRPr sz="1323" b="1"/>
            </a:lvl8pPr>
            <a:lvl9pPr marL="302446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03ED6-FA5C-42BE-AD02-725C1CA14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4924" y="2071326"/>
            <a:ext cx="4286928" cy="30466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F1231-C6EE-418B-95BC-A51AE425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7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146B-9C23-46CB-BF79-87BDF885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61" y="301905"/>
            <a:ext cx="8697278" cy="1096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2E703-9736-4BEE-855C-50F9BF02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261" y="5255760"/>
            <a:ext cx="2268855" cy="301904"/>
          </a:xfrm>
          <a:prstGeom prst="rect">
            <a:avLst/>
          </a:prstGeom>
        </p:spPr>
        <p:txBody>
          <a:bodyPr/>
          <a:lstStyle/>
          <a:p>
            <a:pPr defTabSz="756117"/>
            <a:fld id="{C9E90480-6D2B-4DC5-8F84-E5A1E18C92B8}" type="datetimeFigureOut">
              <a:rPr lang="en-US" sz="1488" smtClean="0">
                <a:solidFill>
                  <a:prstClr val="black"/>
                </a:solidFill>
              </a:rPr>
              <a:pPr defTabSz="756117"/>
              <a:t>8/8/2023</a:t>
            </a:fld>
            <a:endParaRPr lang="en-US" sz="1488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03929-9BCA-4DA3-842C-5B3A2A75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0259" y="5255760"/>
            <a:ext cx="3403283" cy="301904"/>
          </a:xfrm>
          <a:prstGeom prst="rect">
            <a:avLst/>
          </a:prstGeom>
        </p:spPr>
        <p:txBody>
          <a:bodyPr/>
          <a:lstStyle/>
          <a:p>
            <a:pPr defTabSz="756117"/>
            <a:endParaRPr lang="en-US" sz="1488">
              <a:solidFill>
                <a:prstClr val="black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0AD8C-314A-44F0-80B1-F3ECD738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7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1024-34DA-4B13-BFC6-7E581576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8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0FDB-F273-4FDA-8843-71FE3133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75" y="378037"/>
            <a:ext cx="3252288" cy="1323128"/>
          </a:xfrm>
          <a:prstGeom prst="rect">
            <a:avLst/>
          </a:prstGeo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8A2D-26E3-4111-9DE8-96C6A142F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928" y="816455"/>
            <a:ext cx="5104924" cy="4029766"/>
          </a:xfrm>
          <a:prstGeom prst="rect">
            <a:avLst/>
          </a:prstGeo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FEA8F-DF81-4C1A-A7B2-021D68A6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575" y="1701165"/>
            <a:ext cx="3252288" cy="31516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3"/>
            </a:lvl1pPr>
            <a:lvl2pPr marL="378059" indent="0">
              <a:buNone/>
              <a:defRPr sz="1158"/>
            </a:lvl2pPr>
            <a:lvl3pPr marL="756117" indent="0">
              <a:buNone/>
              <a:defRPr sz="992"/>
            </a:lvl3pPr>
            <a:lvl4pPr marL="1134176" indent="0">
              <a:buNone/>
              <a:defRPr sz="827"/>
            </a:lvl4pPr>
            <a:lvl5pPr marL="1512235" indent="0">
              <a:buNone/>
              <a:defRPr sz="827"/>
            </a:lvl5pPr>
            <a:lvl6pPr marL="1890293" indent="0">
              <a:buNone/>
              <a:defRPr sz="827"/>
            </a:lvl6pPr>
            <a:lvl7pPr marL="2268352" indent="0">
              <a:buNone/>
              <a:defRPr sz="827"/>
            </a:lvl7pPr>
            <a:lvl8pPr marL="2646411" indent="0">
              <a:buNone/>
              <a:defRPr sz="827"/>
            </a:lvl8pPr>
            <a:lvl9pPr marL="302446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734DF-22E0-4AB9-B1B1-BED86737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7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D5C9-6CC8-449F-A926-7F6BAA18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75" y="378037"/>
            <a:ext cx="3252288" cy="1323128"/>
          </a:xfrm>
          <a:prstGeom prst="rect">
            <a:avLst/>
          </a:prstGeo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56DC5-B21D-4C96-A945-A256E84C9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928" y="816455"/>
            <a:ext cx="5104924" cy="4029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/>
            </a:lvl1pPr>
            <a:lvl2pPr marL="378059" indent="0">
              <a:buNone/>
              <a:defRPr sz="2315"/>
            </a:lvl2pPr>
            <a:lvl3pPr marL="756117" indent="0">
              <a:buNone/>
              <a:defRPr sz="1985"/>
            </a:lvl3pPr>
            <a:lvl4pPr marL="1134176" indent="0">
              <a:buNone/>
              <a:defRPr sz="1654"/>
            </a:lvl4pPr>
            <a:lvl5pPr marL="1512235" indent="0">
              <a:buNone/>
              <a:defRPr sz="1654"/>
            </a:lvl5pPr>
            <a:lvl6pPr marL="1890293" indent="0">
              <a:buNone/>
              <a:defRPr sz="1654"/>
            </a:lvl6pPr>
            <a:lvl7pPr marL="2268352" indent="0">
              <a:buNone/>
              <a:defRPr sz="1654"/>
            </a:lvl7pPr>
            <a:lvl8pPr marL="2646411" indent="0">
              <a:buNone/>
              <a:defRPr sz="1654"/>
            </a:lvl8pPr>
            <a:lvl9pPr marL="3024469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B7F75-9770-4AFB-834D-1C1F4854C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575" y="1701165"/>
            <a:ext cx="3252288" cy="31516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23"/>
            </a:lvl1pPr>
            <a:lvl2pPr marL="378059" indent="0">
              <a:buNone/>
              <a:defRPr sz="1158"/>
            </a:lvl2pPr>
            <a:lvl3pPr marL="756117" indent="0">
              <a:buNone/>
              <a:defRPr sz="992"/>
            </a:lvl3pPr>
            <a:lvl4pPr marL="1134176" indent="0">
              <a:buNone/>
              <a:defRPr sz="827"/>
            </a:lvl4pPr>
            <a:lvl5pPr marL="1512235" indent="0">
              <a:buNone/>
              <a:defRPr sz="827"/>
            </a:lvl5pPr>
            <a:lvl6pPr marL="1890293" indent="0">
              <a:buNone/>
              <a:defRPr sz="827"/>
            </a:lvl6pPr>
            <a:lvl7pPr marL="2268352" indent="0">
              <a:buNone/>
              <a:defRPr sz="827"/>
            </a:lvl7pPr>
            <a:lvl8pPr marL="2646411" indent="0">
              <a:buNone/>
              <a:defRPr sz="827"/>
            </a:lvl8pPr>
            <a:lvl9pPr marL="3024469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47443-A469-4D0A-977A-8F63F52F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BB922-B92C-4BA4-BA65-EA3025B0B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264" y="5171751"/>
            <a:ext cx="226885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56117"/>
            <a:fld id="{E01CCCCC-388D-4F94-9868-71B320C71A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5611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5D4FA-4801-4BDA-AFAF-7C5F82906C7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26012"/>
            <a:ext cx="9587488" cy="53476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568DA6-4B78-463E-8077-A701B45E7694}"/>
              </a:ext>
            </a:extLst>
          </p:cNvPr>
          <p:cNvSpPr/>
          <p:nvPr userDrawn="1"/>
        </p:nvSpPr>
        <p:spPr>
          <a:xfrm>
            <a:off x="7944932" y="5338776"/>
            <a:ext cx="1441668" cy="1653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561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3598-85E1-4F91-A630-D7B2DD6761F7}"/>
              </a:ext>
            </a:extLst>
          </p:cNvPr>
          <p:cNvSpPr txBox="1"/>
          <p:nvPr userDrawn="1"/>
        </p:nvSpPr>
        <p:spPr>
          <a:xfrm flipH="1">
            <a:off x="7944932" y="5322702"/>
            <a:ext cx="2472631" cy="219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561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COSC 4337 Data Science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43691-6277-72A9-A123-4633283B046C}"/>
              </a:ext>
            </a:extLst>
          </p:cNvPr>
          <p:cNvSpPr txBox="1"/>
          <p:nvPr userDrawn="1"/>
        </p:nvSpPr>
        <p:spPr>
          <a:xfrm>
            <a:off x="4163937" y="5242690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CNN  I</a:t>
            </a:r>
          </a:p>
        </p:txBody>
      </p:sp>
    </p:spTree>
    <p:extLst>
      <p:ext uri="{BB962C8B-B14F-4D97-AF65-F5344CB8AC3E}">
        <p14:creationId xmlns:p14="http://schemas.microsoft.com/office/powerpoint/2010/main" val="228664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756117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29" indent="-189029" algn="l" defTabSz="75611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88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147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205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264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Placeholder 2">
            <a:extLst>
              <a:ext uri="{FF2B5EF4-FFF2-40B4-BE49-F238E27FC236}">
                <a16:creationId xmlns:a16="http://schemas.microsoft.com/office/drawing/2014/main" id="{24B37640-EAF8-8F2C-7F50-6E29D8E90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99692" y="189018"/>
            <a:ext cx="5418526" cy="1240433"/>
          </a:xfrm>
        </p:spPr>
        <p:txBody>
          <a:bodyPr/>
          <a:lstStyle/>
          <a:p>
            <a:r>
              <a:rPr lang="en-US" altLang="en-US" sz="4135" b="1">
                <a:solidFill>
                  <a:srgbClr val="000000"/>
                </a:solidFill>
                <a:latin typeface="Roboto" panose="02000000000000000000" pitchFamily="2" charset="0"/>
              </a:rPr>
              <a:t>NN     vs      CNN</a:t>
            </a:r>
            <a:endParaRPr lang="en-US" altLang="en-US" sz="4135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FD7E646E-ED0E-6740-768E-AD1DB616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52" y="1625032"/>
            <a:ext cx="3591348" cy="261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90E8366-31CC-C053-3770-3598B6632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30" y="1625032"/>
            <a:ext cx="3460086" cy="232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75D27A-DAEB-13C2-3B47-3B9344C335C8}"/>
              </a:ext>
            </a:extLst>
          </p:cNvPr>
          <p:cNvSpPr txBox="1">
            <a:spLocks/>
          </p:cNvSpPr>
          <p:nvPr/>
        </p:nvSpPr>
        <p:spPr bwMode="auto">
          <a:xfrm>
            <a:off x="4377710" y="3620226"/>
            <a:ext cx="5418526" cy="1240433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None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sz="1158" b="1" kern="0" dirty="0">
                <a:solidFill>
                  <a:srgbClr val="000000"/>
                </a:solidFill>
                <a:latin typeface="Roboto" panose="02000000000000000000" pitchFamily="2" charset="0"/>
              </a:rPr>
              <a:t>Convolutional Layer</a:t>
            </a:r>
            <a:r>
              <a:rPr lang="en-US" sz="1158" kern="0" dirty="0">
                <a:solidFill>
                  <a:srgbClr val="000000"/>
                </a:solidFill>
                <a:latin typeface="Roboto" panose="02000000000000000000" pitchFamily="2" charset="0"/>
              </a:rPr>
              <a:t>, </a:t>
            </a:r>
            <a:r>
              <a:rPr lang="en-US" sz="1158" b="1" kern="0" dirty="0">
                <a:solidFill>
                  <a:srgbClr val="000000"/>
                </a:solidFill>
                <a:latin typeface="Roboto" panose="02000000000000000000" pitchFamily="2" charset="0"/>
              </a:rPr>
              <a:t>Pooling Layer</a:t>
            </a:r>
            <a:r>
              <a:rPr lang="en-US" sz="1158" kern="0" dirty="0">
                <a:solidFill>
                  <a:srgbClr val="000000"/>
                </a:solidFill>
                <a:latin typeface="Roboto" panose="02000000000000000000" pitchFamily="2" charset="0"/>
              </a:rPr>
              <a:t>, and </a:t>
            </a:r>
            <a:r>
              <a:rPr lang="en-US" sz="1158" b="1" kern="0" dirty="0">
                <a:solidFill>
                  <a:srgbClr val="000000"/>
                </a:solidFill>
                <a:latin typeface="Roboto" panose="02000000000000000000" pitchFamily="2" charset="0"/>
              </a:rPr>
              <a:t>Fully-Connected Layer</a:t>
            </a:r>
          </a:p>
          <a:p>
            <a:pPr>
              <a:defRPr/>
            </a:pPr>
            <a:r>
              <a:rPr lang="en-US" sz="1158" b="1" kern="0" dirty="0">
                <a:solidFill>
                  <a:srgbClr val="000000"/>
                </a:solidFill>
                <a:latin typeface="Roboto" panose="02000000000000000000" pitchFamily="2" charset="0"/>
              </a:rPr>
              <a:t>  </a:t>
            </a:r>
            <a:r>
              <a:rPr lang="en-US" sz="1158" b="1" kern="0" dirty="0">
                <a:solidFill>
                  <a:srgbClr val="FF0000"/>
                </a:solidFill>
                <a:latin typeface="Roboto" panose="02000000000000000000" pitchFamily="2" charset="0"/>
              </a:rPr>
              <a:t>Break it                       Identifying pieces          Connecting</a:t>
            </a:r>
            <a:r>
              <a:rPr lang="en-US" sz="1158" kern="0" dirty="0">
                <a:solidFill>
                  <a:srgbClr val="FF0000"/>
                </a:solidFill>
                <a:latin typeface="Roboto" panose="02000000000000000000" pitchFamily="2" charset="0"/>
              </a:rPr>
              <a:t> </a:t>
            </a:r>
            <a:endParaRPr lang="en-US" sz="1158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F7C405-01E3-B36B-7C3E-20F502DC282F}"/>
              </a:ext>
            </a:extLst>
          </p:cNvPr>
          <p:cNvSpPr txBox="1">
            <a:spLocks/>
          </p:cNvSpPr>
          <p:nvPr/>
        </p:nvSpPr>
        <p:spPr>
          <a:xfrm>
            <a:off x="1639570" y="160140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</a:rPr>
              <a:t>Applying  filter </a:t>
            </a:r>
            <a:r>
              <a:rPr lang="en-US" sz="3142" kern="0" dirty="0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feature map</a:t>
            </a:r>
            <a:endParaRPr lang="en-US" sz="3142" kern="0" dirty="0"/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034A53F3-FA48-61C4-D89B-3D5FF265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70" y="1197117"/>
            <a:ext cx="3268442" cy="106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7">
            <a:extLst>
              <a:ext uri="{FF2B5EF4-FFF2-40B4-BE49-F238E27FC236}">
                <a16:creationId xmlns:a16="http://schemas.microsoft.com/office/drawing/2014/main" id="{A57E43AC-1CB6-2F75-462A-54DFF390F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1900" y="992347"/>
            <a:ext cx="3780367" cy="10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n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  the dimension of the input image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p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 the size of the filter. For example, for an initial 120x120px image and with a 5x5 kernel, the featured is sized 116x116px, </a:t>
            </a:r>
            <a:endParaRPr lang="en-US" altLang="en-US" sz="1488"/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00863285-4E6A-C818-A62C-7F4E4F403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70" y="2354854"/>
            <a:ext cx="3780367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What If we want to output a feature map with the same size as the input image</a:t>
            </a:r>
            <a:endParaRPr lang="en-US" altLang="en-US" sz="1488"/>
          </a:p>
        </p:txBody>
      </p:sp>
      <p:sp>
        <p:nvSpPr>
          <p:cNvPr id="23558" name="TextBox 11">
            <a:extLst>
              <a:ext uri="{FF2B5EF4-FFF2-40B4-BE49-F238E27FC236}">
                <a16:creationId xmlns:a16="http://schemas.microsoft.com/office/drawing/2014/main" id="{008E243B-9733-D696-1417-BD6E28695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737" y="2806398"/>
            <a:ext cx="3784305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Padding </a:t>
            </a:r>
            <a:r>
              <a:rPr lang="en-US" altLang="en-US" sz="1488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 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add zeros around the input image before the convolution, the input image is “padded with zeros”</a:t>
            </a:r>
            <a:endParaRPr lang="en-US" altLang="en-US" sz="1488"/>
          </a:p>
        </p:txBody>
      </p:sp>
      <p:sp>
        <p:nvSpPr>
          <p:cNvPr id="23559" name="TextBox 13">
            <a:extLst>
              <a:ext uri="{FF2B5EF4-FFF2-40B4-BE49-F238E27FC236}">
                <a16:creationId xmlns:a16="http://schemas.microsoft.com/office/drawing/2014/main" id="{BBBE6E4A-59BA-5747-9861-0080B8A0B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007" y="3747552"/>
            <a:ext cx="3784304" cy="169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6x6px with a 3x3 convolution filter. In the equation given above we then have p = 3, m = 6 so it comes that n = 6 + 3–1 = 8. Thus, it is necessary to have an input image sized 8x8px, which means we must add zeros all around the original matrix image to reach a size of 8x8px</a:t>
            </a:r>
            <a:endParaRPr lang="en-US" altLang="en-US" sz="1488"/>
          </a:p>
        </p:txBody>
      </p:sp>
      <p:pic>
        <p:nvPicPr>
          <p:cNvPr id="23560" name="Picture 15">
            <a:extLst>
              <a:ext uri="{FF2B5EF4-FFF2-40B4-BE49-F238E27FC236}">
                <a16:creationId xmlns:a16="http://schemas.microsoft.com/office/drawing/2014/main" id="{AAEFC6CF-CDAA-3344-4CA7-A14FAE8F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82" y="3335387"/>
            <a:ext cx="2055574" cy="227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5E739D-0869-E1EB-954E-A2C83B393E6B}"/>
              </a:ext>
            </a:extLst>
          </p:cNvPr>
          <p:cNvSpPr txBox="1"/>
          <p:nvPr/>
        </p:nvSpPr>
        <p:spPr>
          <a:xfrm>
            <a:off x="1639570" y="315031"/>
            <a:ext cx="4977483" cy="575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  <a:cs typeface="+mj-cs"/>
              </a:rPr>
              <a:t>Activation function RELU</a:t>
            </a:r>
          </a:p>
        </p:txBody>
      </p:sp>
      <p:sp>
        <p:nvSpPr>
          <p:cNvPr id="24579" name="TextBox 4">
            <a:extLst>
              <a:ext uri="{FF2B5EF4-FFF2-40B4-BE49-F238E27FC236}">
                <a16:creationId xmlns:a16="http://schemas.microsoft.com/office/drawing/2014/main" id="{3682218E-1F58-76CE-EF22-5FBECAE0D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1701165"/>
            <a:ext cx="4725458" cy="27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81">
                <a:solidFill>
                  <a:srgbClr val="292929"/>
                </a:solidFill>
                <a:latin typeface="charter"/>
              </a:rPr>
              <a:t>During training, the coefficients of filters are updated  </a:t>
            </a:r>
            <a:r>
              <a:rPr lang="en-US" altLang="en-US" sz="2481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</a:t>
            </a:r>
            <a:r>
              <a:rPr lang="en-US" altLang="en-US" sz="2481">
                <a:solidFill>
                  <a:srgbClr val="292929"/>
                </a:solidFill>
                <a:latin typeface="charter"/>
              </a:rPr>
              <a:t> the coefficients of the feature map , some might be negative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81">
              <a:solidFill>
                <a:srgbClr val="292929"/>
              </a:solidFill>
              <a:latin typeface="charter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81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RELU </a:t>
            </a:r>
            <a:r>
              <a:rPr lang="en-US" altLang="en-US" sz="2481">
                <a:solidFill>
                  <a:srgbClr val="292929"/>
                </a:solidFill>
                <a:latin typeface="charter"/>
              </a:rPr>
              <a:t>replace the negative values with zeros</a:t>
            </a:r>
            <a:endParaRPr lang="en-US" altLang="en-US" sz="248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CA3ACF0-D92B-F339-F7CE-0783BDEA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91" y="992346"/>
            <a:ext cx="6655020" cy="368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B3DA-5FE3-BAD6-4169-C558769D52AD}"/>
              </a:ext>
            </a:extLst>
          </p:cNvPr>
          <p:cNvSpPr txBox="1">
            <a:spLocks/>
          </p:cNvSpPr>
          <p:nvPr/>
        </p:nvSpPr>
        <p:spPr>
          <a:xfrm>
            <a:off x="1639570" y="160140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</a:rPr>
              <a:t>What is a convolution layer?</a:t>
            </a:r>
            <a:endParaRPr lang="en-US" sz="3142" kern="0" dirty="0"/>
          </a:p>
        </p:txBody>
      </p:sp>
      <p:sp>
        <p:nvSpPr>
          <p:cNvPr id="26627" name="TextBox 3">
            <a:extLst>
              <a:ext uri="{FF2B5EF4-FFF2-40B4-BE49-F238E27FC236}">
                <a16:creationId xmlns:a16="http://schemas.microsoft.com/office/drawing/2014/main" id="{0A3CE78C-FB81-97B4-61C2-250328DB1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100" y="1012564"/>
            <a:ext cx="3780367" cy="10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Convolution is to apply a filter or kernel to an input image, we then </a:t>
            </a:r>
            <a:r>
              <a:rPr lang="en-US" altLang="en-US" sz="1488" dirty="0">
                <a:solidFill>
                  <a:srgbClr val="FF0000"/>
                </a:solidFill>
                <a:latin typeface="charter"/>
              </a:rPr>
              <a:t>get a feature map that highlights characteristics or “features</a:t>
            </a: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” of the input image:</a:t>
            </a:r>
            <a:endParaRPr lang="en-US" altLang="en-US" sz="1488" dirty="0"/>
          </a:p>
        </p:txBody>
      </p:sp>
      <p:sp>
        <p:nvSpPr>
          <p:cNvPr id="26628" name="TextBox 5">
            <a:extLst>
              <a:ext uri="{FF2B5EF4-FFF2-40B4-BE49-F238E27FC236}">
                <a16:creationId xmlns:a16="http://schemas.microsoft.com/office/drawing/2014/main" id="{B0C9020F-51B6-DD71-5B9F-2F2375E58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985" y="1946627"/>
            <a:ext cx="3780367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To solve our classification problem</a:t>
            </a:r>
            <a:endParaRPr lang="en-US" altLang="en-US" sz="1488"/>
          </a:p>
        </p:txBody>
      </p:sp>
      <p:sp>
        <p:nvSpPr>
          <p:cNvPr id="26629" name="TextBox 7">
            <a:extLst>
              <a:ext uri="{FF2B5EF4-FFF2-40B4-BE49-F238E27FC236}">
                <a16:creationId xmlns:a16="http://schemas.microsoft.com/office/drawing/2014/main" id="{8C896848-8D3E-0B3D-5790-35E4CDDC9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985" y="2267933"/>
            <a:ext cx="3780367" cy="10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use several filters (as shape of ears, eyes and contours)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FF0000"/>
                </a:solidFill>
                <a:latin typeface="charter"/>
              </a:rPr>
              <a:t>combining the features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 dirty="0"/>
          </a:p>
        </p:txBody>
      </p:sp>
      <p:sp>
        <p:nvSpPr>
          <p:cNvPr id="26630" name="TextBox 9">
            <a:extLst>
              <a:ext uri="{FF2B5EF4-FFF2-40B4-BE49-F238E27FC236}">
                <a16:creationId xmlns:a16="http://schemas.microsoft.com/office/drawing/2014/main" id="{83273FC3-F8CF-4BA4-CEC8-DE1766F53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2804372"/>
            <a:ext cx="3780367" cy="10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Convolution Layer is: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How many filters to use? 64, 128, 256 … Which activation function? </a:t>
            </a:r>
            <a:r>
              <a:rPr lang="en-US" altLang="en-US" sz="1488" dirty="0" err="1">
                <a:solidFill>
                  <a:srgbClr val="292929"/>
                </a:solidFill>
                <a:latin typeface="charter"/>
              </a:rPr>
              <a:t>relu</a:t>
            </a: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, sigmoid, tanh … With or without padding?</a:t>
            </a:r>
            <a:endParaRPr lang="en-US" altLang="en-US" sz="1488" dirty="0"/>
          </a:p>
        </p:txBody>
      </p:sp>
      <p:sp>
        <p:nvSpPr>
          <p:cNvPr id="26631" name="TextBox 11">
            <a:extLst>
              <a:ext uri="{FF2B5EF4-FFF2-40B4-BE49-F238E27FC236}">
                <a16:creationId xmlns:a16="http://schemas.microsoft.com/office/drawing/2014/main" id="{9DFCC0BF-6A97-E599-F0A1-8DA7448F2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0167" y="3673475"/>
            <a:ext cx="4224035" cy="146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128 filers </a:t>
            </a:r>
            <a:r>
              <a:rPr lang="en-US" altLang="en-US" sz="1488" dirty="0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</a:t>
            </a: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a feature map per filter so 128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 dirty="0">
              <a:solidFill>
                <a:srgbClr val="292929"/>
              </a:solidFill>
              <a:latin typeface="charter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As a </a:t>
            </a:r>
            <a:r>
              <a:rPr lang="en-US" altLang="en-US" sz="1488" b="1" dirty="0">
                <a:solidFill>
                  <a:srgbClr val="292929"/>
                </a:solidFill>
                <a:latin typeface="charter"/>
              </a:rPr>
              <a:t>RGB </a:t>
            </a: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image contains three channels (red, green and blue), a convolutional layer with 128 filters provides a single feature map but with 128 channels. </a:t>
            </a:r>
            <a:endParaRPr lang="en-US" altLang="en-US" sz="148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>
            <a:extLst>
              <a:ext uri="{FF2B5EF4-FFF2-40B4-BE49-F238E27FC236}">
                <a16:creationId xmlns:a16="http://schemas.microsoft.com/office/drawing/2014/main" id="{BB6B2FAA-3755-5FCF-ADD9-3334A050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70" y="504049"/>
            <a:ext cx="4812092" cy="309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>
            <a:extLst>
              <a:ext uri="{FF2B5EF4-FFF2-40B4-BE49-F238E27FC236}">
                <a16:creationId xmlns:a16="http://schemas.microsoft.com/office/drawing/2014/main" id="{DE9CDF12-DA0F-267A-26EF-F980F50F3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Pooling Algorithm</a:t>
            </a:r>
          </a:p>
        </p:txBody>
      </p:sp>
      <p:sp>
        <p:nvSpPr>
          <p:cNvPr id="27652" name="TextBox 5">
            <a:extLst>
              <a:ext uri="{FF2B5EF4-FFF2-40B4-BE49-F238E27FC236}">
                <a16:creationId xmlns:a16="http://schemas.microsoft.com/office/drawing/2014/main" id="{7824BEED-982D-F91E-CBFC-36C1E6F4A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085" y="897837"/>
            <a:ext cx="2520244" cy="161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Pooling is not just about resizing but also </a:t>
            </a:r>
            <a:r>
              <a:rPr lang="en-US" altLang="en-US" sz="1985" dirty="0">
                <a:solidFill>
                  <a:srgbClr val="FF0000"/>
                </a:solidFill>
                <a:latin typeface="charter"/>
              </a:rPr>
              <a:t>keeping only the meaningful features </a:t>
            </a: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of the input image.</a:t>
            </a:r>
            <a:endParaRPr lang="en-US" altLang="en-US" sz="1985" dirty="0"/>
          </a:p>
        </p:txBody>
      </p:sp>
      <p:pic>
        <p:nvPicPr>
          <p:cNvPr id="27653" name="Picture 7">
            <a:extLst>
              <a:ext uri="{FF2B5EF4-FFF2-40B4-BE49-F238E27FC236}">
                <a16:creationId xmlns:a16="http://schemas.microsoft.com/office/drawing/2014/main" id="{D405AE2C-79F7-0563-4934-7E22AA6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52" y="3213311"/>
            <a:ext cx="7560733" cy="26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E04F50BF-9CBB-AA34-4BEE-D3EAFE63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68" y="429230"/>
            <a:ext cx="3807932" cy="235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86BDD-5526-9C8D-7B7C-79FE1917A3DB}"/>
              </a:ext>
            </a:extLst>
          </p:cNvPr>
          <p:cNvSpPr txBox="1"/>
          <p:nvPr/>
        </p:nvSpPr>
        <p:spPr>
          <a:xfrm>
            <a:off x="1639570" y="2626"/>
            <a:ext cx="4977483" cy="575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142" kern="0" dirty="0">
                <a:solidFill>
                  <a:srgbClr val="FF0000"/>
                </a:solidFill>
                <a:latin typeface="charter"/>
                <a:cs typeface="+mj-cs"/>
              </a:rPr>
              <a:t>Neurons</a:t>
            </a:r>
            <a:r>
              <a:rPr lang="en-US" sz="3142" kern="0" dirty="0">
                <a:solidFill>
                  <a:srgbClr val="292929"/>
                </a:solidFill>
                <a:latin typeface="charter"/>
                <a:cs typeface="+mj-cs"/>
              </a:rPr>
              <a:t> from feature map</a:t>
            </a:r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2D217CEB-6518-77A9-C5EF-64F3E2F8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4" y="2730265"/>
            <a:ext cx="1693289" cy="136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>
            <a:extLst>
              <a:ext uri="{FF2B5EF4-FFF2-40B4-BE49-F238E27FC236}">
                <a16:creationId xmlns:a16="http://schemas.microsoft.com/office/drawing/2014/main" id="{C9B3846F-BF18-DBED-BE0E-64DC387D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39" y="2583251"/>
            <a:ext cx="1417638" cy="174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9">
            <a:extLst>
              <a:ext uri="{FF2B5EF4-FFF2-40B4-BE49-F238E27FC236}">
                <a16:creationId xmlns:a16="http://schemas.microsoft.com/office/drawing/2014/main" id="{B69F151E-1E29-9016-452E-D44013D81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912" y="607747"/>
            <a:ext cx="3780367" cy="3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 b="1">
              <a:solidFill>
                <a:srgbClr val="292929"/>
              </a:solidFill>
              <a:latin typeface="charter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Each pixel of the feature map is linked to one neuron, we then use m ** 2 neurons and each of them observes a field of size </a:t>
            </a: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pxp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 with p ** 2 weights (one per filter coefficient) and one bias. </a:t>
            </a:r>
            <a:r>
              <a:rPr lang="en-US" altLang="en-US" sz="1488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There are </a:t>
            </a: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p ** 2 + 1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 parameters for the m ** 2 neurons.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>
              <a:solidFill>
                <a:srgbClr val="292929"/>
              </a:solidFill>
              <a:latin typeface="charter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>
              <a:solidFill>
                <a:srgbClr val="292929"/>
              </a:solidFill>
              <a:latin typeface="charter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For example, with an input image sized 420x420px grayscale and a kernel sized 5 * 5 we will have a feature map with size m = 420–5 + 1 = 416 therefore 416 * 416 = 173056 neurons for one convolution!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>
              <a:solidFill>
                <a:srgbClr val="292929"/>
              </a:solidFill>
              <a:latin typeface="charter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With only </a:t>
            </a: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26(5*5 + 1) parameters to learn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.</a:t>
            </a:r>
          </a:p>
        </p:txBody>
      </p:sp>
      <p:sp>
        <p:nvSpPr>
          <p:cNvPr id="28679" name="TextBox 11">
            <a:extLst>
              <a:ext uri="{FF2B5EF4-FFF2-40B4-BE49-F238E27FC236}">
                <a16:creationId xmlns:a16="http://schemas.microsoft.com/office/drawing/2014/main" id="{8CA39FA5-B680-E245-2C6A-6B7B70BD0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436" y="4525940"/>
            <a:ext cx="3936570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Image of size </a:t>
            </a: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nxn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 with a </a:t>
            </a: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pxp </a:t>
            </a:r>
            <a:r>
              <a:rPr lang="en-US" altLang="en-US" sz="1488">
                <a:solidFill>
                  <a:srgbClr val="292929"/>
                </a:solidFill>
                <a:latin typeface="charter"/>
              </a:rPr>
              <a:t>filter, outputs a feature map of size </a:t>
            </a:r>
            <a:r>
              <a:rPr lang="en-US" altLang="en-US" sz="1488" b="1">
                <a:solidFill>
                  <a:srgbClr val="292929"/>
                </a:solidFill>
                <a:latin typeface="charter"/>
              </a:rPr>
              <a:t>mxm(m=n-p+1)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9">
            <a:extLst>
              <a:ext uri="{FF2B5EF4-FFF2-40B4-BE49-F238E27FC236}">
                <a16:creationId xmlns:a16="http://schemas.microsoft.com/office/drawing/2014/main" id="{B31E9E83-E4A2-95CE-8ACF-48E5B10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79" y="471234"/>
            <a:ext cx="3118803" cy="495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7">
            <a:extLst>
              <a:ext uri="{FF2B5EF4-FFF2-40B4-BE49-F238E27FC236}">
                <a16:creationId xmlns:a16="http://schemas.microsoft.com/office/drawing/2014/main" id="{6BA1704A-8414-42D7-6D1C-2A2DB707E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70" y="4267352"/>
            <a:ext cx="4662452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The MLP therefore receives small-sized feature map as 1d array and chooses the corresponding category about those feature maps.</a:t>
            </a:r>
            <a:endParaRPr lang="en-US" altLang="en-US" sz="1985" dirty="0"/>
          </a:p>
        </p:txBody>
      </p:sp>
      <p:sp>
        <p:nvSpPr>
          <p:cNvPr id="29700" name="Title 1">
            <a:extLst>
              <a:ext uri="{FF2B5EF4-FFF2-40B4-BE49-F238E27FC236}">
                <a16:creationId xmlns:a16="http://schemas.microsoft.com/office/drawing/2014/main" id="{0E47B2E8-127C-FCD4-E11B-8FFE5A339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292929"/>
                </a:solidFill>
                <a:latin typeface="charter"/>
              </a:rPr>
              <a:t>Flatten the feature map</a:t>
            </a:r>
          </a:p>
        </p:txBody>
      </p:sp>
      <p:sp>
        <p:nvSpPr>
          <p:cNvPr id="29701" name="TextBox 3">
            <a:extLst>
              <a:ext uri="{FF2B5EF4-FFF2-40B4-BE49-F238E27FC236}">
                <a16:creationId xmlns:a16="http://schemas.microsoft.com/office/drawing/2014/main" id="{8EDE6287-6009-0C57-3A71-58ACD7FD0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70" y="1225994"/>
            <a:ext cx="4284416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>
                <a:solidFill>
                  <a:srgbClr val="292929"/>
                </a:solidFill>
                <a:latin typeface="charter"/>
              </a:rPr>
              <a:t>To classify the image into a category(cat or dog)</a:t>
            </a:r>
            <a:r>
              <a:rPr lang="en-US" altLang="en-US" sz="1985">
                <a:solidFill>
                  <a:srgbClr val="292929"/>
                </a:solidFill>
                <a:latin typeface="charter"/>
                <a:sym typeface="Wingdings" panose="05000000000000000000" pitchFamily="2" charset="2"/>
              </a:rPr>
              <a:t></a:t>
            </a:r>
            <a:r>
              <a:rPr lang="en-US" altLang="en-US" sz="1985">
                <a:solidFill>
                  <a:srgbClr val="292929"/>
                </a:solidFill>
                <a:latin typeface="charter"/>
              </a:rPr>
              <a:t> set up a multilayer perceptron (Multi-Layer Perceptron) on top of the last convolution layer. </a:t>
            </a:r>
            <a:endParaRPr lang="en-US" altLang="en-US" sz="1985"/>
          </a:p>
        </p:txBody>
      </p:sp>
      <p:sp>
        <p:nvSpPr>
          <p:cNvPr id="29702" name="TextBox 5">
            <a:extLst>
              <a:ext uri="{FF2B5EF4-FFF2-40B4-BE49-F238E27FC236}">
                <a16:creationId xmlns:a16="http://schemas.microsoft.com/office/drawing/2014/main" id="{917C3E3A-B03F-9B07-6F01-4CD835C26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70" y="2770957"/>
            <a:ext cx="4473434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>
                <a:solidFill>
                  <a:srgbClr val="292929"/>
                </a:solidFill>
                <a:latin typeface="charter"/>
              </a:rPr>
              <a:t>Since feeding a MLP requires input vectors (one-dimension arrays or 1d arrays), we need to “flatten” the output feature map. </a:t>
            </a:r>
            <a:endParaRPr lang="en-US" altLang="en-US" sz="198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B5D8-9ECF-FD0E-B492-4943BCDE6D2A}"/>
              </a:ext>
            </a:extLst>
          </p:cNvPr>
          <p:cNvSpPr txBox="1">
            <a:spLocks/>
          </p:cNvSpPr>
          <p:nvPr/>
        </p:nvSpPr>
        <p:spPr>
          <a:xfrm>
            <a:off x="2908300" y="244475"/>
            <a:ext cx="2394232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3142" kern="0" dirty="0"/>
              <a:t>Example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4">
            <a:extLst>
              <a:ext uri="{FF2B5EF4-FFF2-40B4-BE49-F238E27FC236}">
                <a16:creationId xmlns:a16="http://schemas.microsoft.com/office/drawing/2014/main" id="{CB04DBBA-517F-B754-E2C1-872D06BB8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601" y="1134110"/>
            <a:ext cx="6426623" cy="238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Assume keyboard has only 2 keys / \					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Screen is only 2x2 pixels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				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How will the computer recognize the letter from the image on the screen ?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88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                            Screen 1                Screen 2						</a:t>
            </a:r>
          </a:p>
        </p:txBody>
      </p:sp>
      <p:sp>
        <p:nvSpPr>
          <p:cNvPr id="31747" name="TextBox 6">
            <a:extLst>
              <a:ext uri="{FF2B5EF4-FFF2-40B4-BE49-F238E27FC236}">
                <a16:creationId xmlns:a16="http://schemas.microsoft.com/office/drawing/2014/main" id="{9B624F39-2822-5D5F-4E7E-8D9133D06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7790" y="5040489"/>
            <a:ext cx="3780367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Human Interpretation				</a:t>
            </a:r>
          </a:p>
        </p:txBody>
      </p:sp>
      <p:graphicFrame>
        <p:nvGraphicFramePr>
          <p:cNvPr id="31748" name="Object 7">
            <a:extLst>
              <a:ext uri="{FF2B5EF4-FFF2-40B4-BE49-F238E27FC236}">
                <a16:creationId xmlns:a16="http://schemas.microsoft.com/office/drawing/2014/main" id="{45B9236E-A9C8-3546-768D-B0A08461E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3741" y="3330136"/>
          <a:ext cx="2525495" cy="966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54417" imgH="558927" progId="Excel.Sheet.12">
                  <p:embed/>
                </p:oleObj>
              </mc:Choice>
              <mc:Fallback>
                <p:oleObj name="Worksheet" r:id="rId2" imgW="3054417" imgH="558927" progId="Excel.Sheet.12">
                  <p:embed/>
                  <p:pic>
                    <p:nvPicPr>
                      <p:cNvPr id="31748" name="Object 7">
                        <a:extLst>
                          <a:ext uri="{FF2B5EF4-FFF2-40B4-BE49-F238E27FC236}">
                            <a16:creationId xmlns:a16="http://schemas.microsoft.com/office/drawing/2014/main" id="{45B9236E-A9C8-3546-768D-B0A08461E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741" y="3330136"/>
                        <a:ext cx="2525495" cy="966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itle 1">
            <a:extLst>
              <a:ext uri="{FF2B5EF4-FFF2-40B4-BE49-F238E27FC236}">
                <a16:creationId xmlns:a16="http://schemas.microsoft.com/office/drawing/2014/main" id="{A5B57382-8797-4CF6-04AE-7F2EF43CD9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Smaller screen and smaller keyboard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3EEEDD7-F111-DEDA-C006-6998D0F45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Computer Interpretation</a:t>
            </a:r>
          </a:p>
        </p:txBody>
      </p:sp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67AFB66E-B9DD-31FD-B7A5-38C3AADEE8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589" y="1995194"/>
          <a:ext cx="1583029" cy="191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5617" imgH="1479614" progId="Excel.Sheet.12">
                  <p:embed/>
                </p:oleObj>
              </mc:Choice>
              <mc:Fallback>
                <p:oleObj name="Worksheet" r:id="rId2" imgW="1225617" imgH="1479614" progId="Excel.Sheet.12">
                  <p:embed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67AFB66E-B9DD-31FD-B7A5-38C3AADEE8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589" y="1995194"/>
                        <a:ext cx="1583029" cy="1911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A70DB67-A41F-379B-EB83-3243A938AE8F}"/>
              </a:ext>
            </a:extLst>
          </p:cNvPr>
          <p:cNvSpPr/>
          <p:nvPr/>
        </p:nvSpPr>
        <p:spPr>
          <a:xfrm>
            <a:off x="3800155" y="2520244"/>
            <a:ext cx="1581716" cy="945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88" dirty="0"/>
              <a:t>Flattening</a:t>
            </a:r>
          </a:p>
        </p:txBody>
      </p:sp>
      <p:graphicFrame>
        <p:nvGraphicFramePr>
          <p:cNvPr id="32773" name="Object 7">
            <a:extLst>
              <a:ext uri="{FF2B5EF4-FFF2-40B4-BE49-F238E27FC236}">
                <a16:creationId xmlns:a16="http://schemas.microsoft.com/office/drawing/2014/main" id="{550D7A57-3BFE-A5BE-3F99-094B0D5699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1177" y="2033261"/>
          <a:ext cx="4224035" cy="191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444817" imgH="1111425" progId="Excel.Sheet.12">
                  <p:embed/>
                </p:oleObj>
              </mc:Choice>
              <mc:Fallback>
                <p:oleObj name="Worksheet" r:id="rId4" imgW="2444817" imgH="1111425" progId="Excel.Sheet.12">
                  <p:embed/>
                  <p:pic>
                    <p:nvPicPr>
                      <p:cNvPr id="32773" name="Object 7">
                        <a:extLst>
                          <a:ext uri="{FF2B5EF4-FFF2-40B4-BE49-F238E27FC236}">
                            <a16:creationId xmlns:a16="http://schemas.microsoft.com/office/drawing/2014/main" id="{550D7A57-3BFE-A5BE-3F99-094B0D5699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1177" y="2033261"/>
                        <a:ext cx="4224035" cy="19190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TextBox 9">
            <a:extLst>
              <a:ext uri="{FF2B5EF4-FFF2-40B4-BE49-F238E27FC236}">
                <a16:creationId xmlns:a16="http://schemas.microsoft.com/office/drawing/2014/main" id="{5C69F49C-B80A-C33A-5FF7-0C3A3FF97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717" y="4284416"/>
            <a:ext cx="4347422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what operation help to classify them as / or \	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CLASSIFIER???	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>
            <a:extLst>
              <a:ext uri="{FF2B5EF4-FFF2-40B4-BE49-F238E27FC236}">
                <a16:creationId xmlns:a16="http://schemas.microsoft.com/office/drawing/2014/main" id="{BA8D56DB-8DDF-0CEF-3EF8-8EED01A3F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473" y="320675"/>
            <a:ext cx="3780367" cy="123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FF0000"/>
                </a:solidFill>
                <a:latin typeface="charter"/>
              </a:rPr>
              <a:t>Multilayer perceptron (MLP)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FF0000"/>
                </a:solidFill>
                <a:latin typeface="charter"/>
              </a:rPr>
              <a:t>Very common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Provide very good results (great accuracy)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 the training time remains reasonable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Good for small to average datasets</a:t>
            </a:r>
            <a:endParaRPr lang="en-US" altLang="en-US" sz="1488" dirty="0"/>
          </a:p>
        </p:txBody>
      </p:sp>
      <p:sp>
        <p:nvSpPr>
          <p:cNvPr id="15363" name="TextBox 4">
            <a:extLst>
              <a:ext uri="{FF2B5EF4-FFF2-40B4-BE49-F238E27FC236}">
                <a16:creationId xmlns:a16="http://schemas.microsoft.com/office/drawing/2014/main" id="{F3EBB5AF-DBCF-2C04-B755-9E6567DE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833" y="2016196"/>
            <a:ext cx="3780367" cy="10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292929"/>
                </a:solidFill>
                <a:latin typeface="charter"/>
              </a:rPr>
              <a:t>For larger datasets with larger images, the number of parameters for the model increases exponentially, therefore, </a:t>
            </a:r>
            <a:r>
              <a:rPr lang="en-US" altLang="en-US" sz="1488" dirty="0">
                <a:solidFill>
                  <a:srgbClr val="FF0000"/>
                </a:solidFill>
                <a:latin typeface="charter"/>
              </a:rPr>
              <a:t>training becomes longer and performance poorer</a:t>
            </a:r>
            <a:endParaRPr lang="en-US" altLang="en-US" sz="1488" dirty="0">
              <a:solidFill>
                <a:srgbClr val="FF0000"/>
              </a:solidFill>
            </a:endParaRPr>
          </a:p>
        </p:txBody>
      </p:sp>
      <p:sp>
        <p:nvSpPr>
          <p:cNvPr id="15364" name="TextBox 6">
            <a:extLst>
              <a:ext uri="{FF2B5EF4-FFF2-40B4-BE49-F238E27FC236}">
                <a16:creationId xmlns:a16="http://schemas.microsoft.com/office/drawing/2014/main" id="{682D8A30-5D71-F5DF-2CE9-34CD00459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7607" y="3134554"/>
            <a:ext cx="3780367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>
                <a:solidFill>
                  <a:srgbClr val="292929"/>
                </a:solidFill>
                <a:latin typeface="charter"/>
              </a:rPr>
              <a:t>MLPs are extremely efficient to solve several categories of problem such as classification, estimation, approximation, recognition, etc</a:t>
            </a:r>
            <a:endParaRPr lang="en-US" altLang="en-US" sz="1488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7F439EC4-611C-815E-9F1F-8B6D3E933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Classifier?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1554F175-71E1-1D94-ADA4-E6ABA5F58A3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114095" y="1697228"/>
            <a:ext cx="3339324" cy="3746238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Add them ?</a:t>
            </a:r>
            <a:br>
              <a:rPr lang="en-US" altLang="en-US"/>
            </a:br>
            <a:r>
              <a:rPr lang="en-US" altLang="en-US"/>
              <a:t>1-1-1+1=0</a:t>
            </a:r>
          </a:p>
          <a:p>
            <a:pPr marL="0" indent="0">
              <a:buNone/>
            </a:pPr>
            <a:r>
              <a:rPr lang="en-US" altLang="en-US"/>
              <a:t>-1+1+1-1=0</a:t>
            </a:r>
          </a:p>
          <a:p>
            <a:pPr marL="0" indent="0">
              <a:buNone/>
            </a:pPr>
            <a:r>
              <a:rPr lang="en-US" altLang="en-US"/>
              <a:t>No…</a:t>
            </a:r>
          </a:p>
          <a:p>
            <a:pPr marL="0" indent="0">
              <a:buNone/>
            </a:pPr>
            <a:r>
              <a:rPr lang="en-US" altLang="en-US"/>
              <a:t>Multiply them?</a:t>
            </a:r>
          </a:p>
          <a:p>
            <a:pPr marL="0" indent="0">
              <a:buNone/>
            </a:pPr>
            <a:r>
              <a:rPr lang="en-US" altLang="en-US"/>
              <a:t>1*-1*-1*1=1</a:t>
            </a:r>
          </a:p>
          <a:p>
            <a:pPr marL="0" indent="0">
              <a:buNone/>
            </a:pPr>
            <a:r>
              <a:rPr lang="en-US" altLang="en-US"/>
              <a:t>-1*1*1*-1=1</a:t>
            </a:r>
          </a:p>
          <a:p>
            <a:pPr marL="0" indent="0">
              <a:buNone/>
            </a:pPr>
            <a:r>
              <a:rPr lang="en-US" altLang="en-US"/>
              <a:t>No..</a:t>
            </a:r>
          </a:p>
          <a:p>
            <a:pPr marL="0" indent="0">
              <a:buNone/>
            </a:pPr>
            <a:endParaRPr lang="en-US" altLang="en-US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38E4C54B-4E85-AD16-343D-B255AA6BB3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7546" y="1890184"/>
          <a:ext cx="3138492" cy="1426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444817" imgH="1111425" progId="Excel.Sheet.12">
                  <p:embed/>
                </p:oleObj>
              </mc:Choice>
              <mc:Fallback>
                <p:oleObj name="Worksheet" r:id="rId2" imgW="2444817" imgH="1111425" progId="Excel.Sheet.12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38E4C54B-4E85-AD16-343D-B255AA6BB3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546" y="1890184"/>
                        <a:ext cx="3138492" cy="1426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1">
            <a:extLst>
              <a:ext uri="{FF2B5EF4-FFF2-40B4-BE49-F238E27FC236}">
                <a16:creationId xmlns:a16="http://schemas.microsoft.com/office/drawing/2014/main" id="{05DE5CC4-DEDD-49BC-E230-7FC7EC771D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5582" y="1008098"/>
          <a:ext cx="6397746" cy="258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664017" imgH="1479614" progId="Excel.Sheet.12">
                  <p:embed/>
                </p:oleObj>
              </mc:Choice>
              <mc:Fallback>
                <p:oleObj name="Worksheet" r:id="rId2" imgW="3664017" imgH="1479614" progId="Excel.Sheet.12">
                  <p:embed/>
                  <p:pic>
                    <p:nvPicPr>
                      <p:cNvPr id="34818" name="Object 1">
                        <a:extLst>
                          <a:ext uri="{FF2B5EF4-FFF2-40B4-BE49-F238E27FC236}">
                            <a16:creationId xmlns:a16="http://schemas.microsoft.com/office/drawing/2014/main" id="{05DE5CC4-DEDD-49BC-E230-7FC7EC771D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582" y="1008098"/>
                        <a:ext cx="6397746" cy="2583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6B615D4-9648-0AA6-1CB1-F6AD71F43335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94509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Excellent Classifier (</a:t>
            </a:r>
            <a:r>
              <a:rPr lang="en-US" sz="3142" kern="0" dirty="0">
                <a:solidFill>
                  <a:srgbClr val="92D050"/>
                </a:solidFill>
              </a:rPr>
              <a:t>operation</a:t>
            </a:r>
            <a:r>
              <a:rPr lang="en-US" sz="3142" kern="0" dirty="0"/>
              <a:t>)</a:t>
            </a:r>
          </a:p>
        </p:txBody>
      </p:sp>
      <p:graphicFrame>
        <p:nvGraphicFramePr>
          <p:cNvPr id="34820" name="Object 3">
            <a:extLst>
              <a:ext uri="{FF2B5EF4-FFF2-40B4-BE49-F238E27FC236}">
                <a16:creationId xmlns:a16="http://schemas.microsoft.com/office/drawing/2014/main" id="{51FE38C8-2AB3-A376-49ED-1CD0ABBEF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638" y="4126900"/>
          <a:ext cx="5102183" cy="116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444817" imgH="558927" progId="Excel.Sheet.12">
                  <p:embed/>
                </p:oleObj>
              </mc:Choice>
              <mc:Fallback>
                <p:oleObj name="Worksheet" r:id="rId4" imgW="2444817" imgH="558927" progId="Excel.Sheet.12">
                  <p:embed/>
                  <p:pic>
                    <p:nvPicPr>
                      <p:cNvPr id="34820" name="Object 3">
                        <a:extLst>
                          <a:ext uri="{FF2B5EF4-FFF2-40B4-BE49-F238E27FC236}">
                            <a16:creationId xmlns:a16="http://schemas.microsoft.com/office/drawing/2014/main" id="{51FE38C8-2AB3-A376-49ED-1CD0ABBEFD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638" y="4126900"/>
                        <a:ext cx="5102183" cy="116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1">
            <a:extLst>
              <a:ext uri="{FF2B5EF4-FFF2-40B4-BE49-F238E27FC236}">
                <a16:creationId xmlns:a16="http://schemas.microsoft.com/office/drawing/2014/main" id="{16A6D750-154C-AB58-C32F-297E6FF165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552" y="825643"/>
          <a:ext cx="2648882" cy="2135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35217" imgH="1479614" progId="Excel.Sheet.12">
                  <p:embed/>
                </p:oleObj>
              </mc:Choice>
              <mc:Fallback>
                <p:oleObj name="Worksheet" r:id="rId2" imgW="1835217" imgH="1479614" progId="Excel.Sheet.12">
                  <p:embed/>
                  <p:pic>
                    <p:nvPicPr>
                      <p:cNvPr id="35842" name="Object 1">
                        <a:extLst>
                          <a:ext uri="{FF2B5EF4-FFF2-40B4-BE49-F238E27FC236}">
                            <a16:creationId xmlns:a16="http://schemas.microsoft.com/office/drawing/2014/main" id="{16A6D750-154C-AB58-C32F-297E6FF165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552" y="825643"/>
                        <a:ext cx="2648882" cy="2135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2">
            <a:extLst>
              <a:ext uri="{FF2B5EF4-FFF2-40B4-BE49-F238E27FC236}">
                <a16:creationId xmlns:a16="http://schemas.microsoft.com/office/drawing/2014/main" id="{4499C5F9-7EBE-B054-E92A-4C99D16771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7226" y="2961288"/>
          <a:ext cx="6169348" cy="213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273617" imgH="1479614" progId="Excel.Sheet.12">
                  <p:embed/>
                </p:oleObj>
              </mc:Choice>
              <mc:Fallback>
                <p:oleObj name="Worksheet" r:id="rId4" imgW="4273617" imgH="1479614" progId="Excel.Sheet.12">
                  <p:embed/>
                  <p:pic>
                    <p:nvPicPr>
                      <p:cNvPr id="35843" name="Object 2">
                        <a:extLst>
                          <a:ext uri="{FF2B5EF4-FFF2-40B4-BE49-F238E27FC236}">
                            <a16:creationId xmlns:a16="http://schemas.microsoft.com/office/drawing/2014/main" id="{4499C5F9-7EBE-B054-E92A-4C99D16771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226" y="2961288"/>
                        <a:ext cx="6169348" cy="2135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Box 3">
            <a:extLst>
              <a:ext uri="{FF2B5EF4-FFF2-40B4-BE49-F238E27FC236}">
                <a16:creationId xmlns:a16="http://schemas.microsoft.com/office/drawing/2014/main" id="{58AC5451-F849-A3C2-BC5B-8725554CA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4169" y="4158404"/>
            <a:ext cx="548548" cy="37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19">
                <a:solidFill>
                  <a:srgbClr val="FF0000"/>
                </a:solidFill>
              </a:rPr>
              <a:t>yes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1850ED-3424-34CC-2977-EA33802A5E40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45154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Classifier can identify wrong image</a:t>
            </a:r>
          </a:p>
        </p:txBody>
      </p:sp>
      <p:pic>
        <p:nvPicPr>
          <p:cNvPr id="35846" name="Picture 5">
            <a:extLst>
              <a:ext uri="{FF2B5EF4-FFF2-40B4-BE49-F238E27FC236}">
                <a16:creationId xmlns:a16="http://schemas.microsoft.com/office/drawing/2014/main" id="{65683B30-172B-CCC9-E479-1E198CB0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6" y="804641"/>
            <a:ext cx="5292513" cy="166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1DAD90BC-9013-0B18-E89F-7F9C36D5B2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Selection of filter</a:t>
            </a:r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12A1C66D-B996-3F45-1329-28E29711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36" y="1386135"/>
            <a:ext cx="4940729" cy="289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10036116-B82B-52D5-00B1-336544057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9570" y="1638159"/>
            <a:ext cx="6804660" cy="945092"/>
          </a:xfrm>
        </p:spPr>
        <p:txBody>
          <a:bodyPr/>
          <a:lstStyle/>
          <a:p>
            <a:r>
              <a:rPr lang="en-US" altLang="en-US" sz="1985" dirty="0"/>
              <a:t>Assume keyboard has only 4 keys / \ x o							</a:t>
            </a:r>
            <a:br>
              <a:rPr lang="en-US" altLang="en-US" sz="1985" dirty="0"/>
            </a:br>
            <a:r>
              <a:rPr lang="en-US" altLang="en-US" sz="1985" dirty="0"/>
              <a:t>Screen is only 3x3 pixels							</a:t>
            </a:r>
            <a:br>
              <a:rPr lang="en-US" altLang="en-US" sz="1985" dirty="0"/>
            </a:br>
            <a:r>
              <a:rPr lang="en-US" altLang="en-US" sz="1985" dirty="0"/>
              <a:t>How will the computer recognize the letter from the image on the screen ?</a:t>
            </a:r>
            <a:r>
              <a:rPr lang="en-US" altLang="en-US" dirty="0"/>
              <a:t>							</a:t>
            </a:r>
            <a:br>
              <a:rPr lang="en-US" altLang="en-US" dirty="0"/>
            </a:br>
            <a:endParaRPr lang="en-US" altLang="en-US" dirty="0"/>
          </a:p>
        </p:txBody>
      </p:sp>
      <p:graphicFrame>
        <p:nvGraphicFramePr>
          <p:cNvPr id="37891" name="Object 2">
            <a:extLst>
              <a:ext uri="{FF2B5EF4-FFF2-40B4-BE49-F238E27FC236}">
                <a16:creationId xmlns:a16="http://schemas.microsoft.com/office/drawing/2014/main" id="{7830575F-A997-6BF5-91FF-6A1F82702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606210"/>
              </p:ext>
            </p:extLst>
          </p:nvPr>
        </p:nvGraphicFramePr>
        <p:xfrm>
          <a:off x="2374900" y="3521075"/>
          <a:ext cx="4161029" cy="1433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54417" imgH="558927" progId="Excel.Sheet.12">
                  <p:embed/>
                </p:oleObj>
              </mc:Choice>
              <mc:Fallback>
                <p:oleObj name="Worksheet" r:id="rId2" imgW="3054417" imgH="558927" progId="Excel.Sheet.12">
                  <p:embed/>
                  <p:pic>
                    <p:nvPicPr>
                      <p:cNvPr id="37891" name="Object 2">
                        <a:extLst>
                          <a:ext uri="{FF2B5EF4-FFF2-40B4-BE49-F238E27FC236}">
                            <a16:creationId xmlns:a16="http://schemas.microsoft.com/office/drawing/2014/main" id="{7830575F-A997-6BF5-91FF-6A1F827022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3521075"/>
                        <a:ext cx="4161029" cy="1433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7A1ADF-44D7-5820-2928-64B94EBA9008}"/>
              </a:ext>
            </a:extLst>
          </p:cNvPr>
          <p:cNvSpPr txBox="1"/>
          <p:nvPr/>
        </p:nvSpPr>
        <p:spPr>
          <a:xfrm>
            <a:off x="1671864" y="100261"/>
            <a:ext cx="5207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800" dirty="0">
                <a:solidFill>
                  <a:srgbClr val="FF0000"/>
                </a:solidFill>
              </a:rPr>
              <a:t>/ \ x o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>
            <a:extLst>
              <a:ext uri="{FF2B5EF4-FFF2-40B4-BE49-F238E27FC236}">
                <a16:creationId xmlns:a16="http://schemas.microsoft.com/office/drawing/2014/main" id="{4F4BF719-81D0-B9B3-2D1C-EC24BD9E35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4662" y="189018"/>
          <a:ext cx="3719986" cy="515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54417" imgH="3505295" progId="Excel.Sheet.12">
                  <p:embed/>
                </p:oleObj>
              </mc:Choice>
              <mc:Fallback>
                <p:oleObj name="Worksheet" r:id="rId2" imgW="3054417" imgH="3505295" progId="Excel.Sheet.12">
                  <p:embed/>
                  <p:pic>
                    <p:nvPicPr>
                      <p:cNvPr id="38914" name="Object 1">
                        <a:extLst>
                          <a:ext uri="{FF2B5EF4-FFF2-40B4-BE49-F238E27FC236}">
                            <a16:creationId xmlns:a16="http://schemas.microsoft.com/office/drawing/2014/main" id="{4F4BF719-81D0-B9B3-2D1C-EC24BD9E35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662" y="189018"/>
                        <a:ext cx="3719986" cy="515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2">
            <a:extLst>
              <a:ext uri="{FF2B5EF4-FFF2-40B4-BE49-F238E27FC236}">
                <a16:creationId xmlns:a16="http://schemas.microsoft.com/office/drawing/2014/main" id="{6DE09E3D-7381-DF56-B6F7-1F0748B80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158476"/>
            <a:ext cx="9982200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FF0000"/>
                </a:solidFill>
              </a:rPr>
              <a:t>What classier ?									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dirty="0">
                <a:solidFill>
                  <a:srgbClr val="FF0000"/>
                </a:solidFill>
              </a:rPr>
              <a:t>Difficult so we break them into pieces (convolution) based on / and \ (as filter)							we connect them again		</a:t>
            </a:r>
          </a:p>
        </p:txBody>
      </p:sp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909327BB-DEA7-54B0-9E0E-0FD85D3284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3558" y="1197117"/>
          <a:ext cx="3719986" cy="393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054417" imgH="3505295" progId="Excel.Sheet.12">
                  <p:embed/>
                </p:oleObj>
              </mc:Choice>
              <mc:Fallback>
                <p:oleObj name="Worksheet" r:id="rId2" imgW="3054417" imgH="3505295" progId="Excel.Sheet.12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909327BB-DEA7-54B0-9E0E-0FD85D3284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558" y="1197117"/>
                        <a:ext cx="3719986" cy="3930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340D7A7C-B39A-D84B-A49B-55470F2947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9016" y="1365132"/>
          <a:ext cx="1517397" cy="1134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35217" imgH="558927" progId="Excel.Sheet.12">
                  <p:embed/>
                </p:oleObj>
              </mc:Choice>
              <mc:Fallback>
                <p:oleObj name="Worksheet" r:id="rId4" imgW="1835217" imgH="558927" progId="Excel.Sheet.12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340D7A7C-B39A-D84B-A49B-55470F2947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016" y="1365132"/>
                        <a:ext cx="1517397" cy="11341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48141EAD-916F-FE7A-0F31-86FA683659DF}"/>
              </a:ext>
            </a:extLst>
          </p:cNvPr>
          <p:cNvSpPr/>
          <p:nvPr/>
        </p:nvSpPr>
        <p:spPr>
          <a:xfrm>
            <a:off x="6743065" y="2646257"/>
            <a:ext cx="630061" cy="756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88" dirty="0"/>
          </a:p>
        </p:txBody>
      </p:sp>
      <p:graphicFrame>
        <p:nvGraphicFramePr>
          <p:cNvPr id="39942" name="Object 6">
            <a:extLst>
              <a:ext uri="{FF2B5EF4-FFF2-40B4-BE49-F238E27FC236}">
                <a16:creationId xmlns:a16="http://schemas.microsoft.com/office/drawing/2014/main" id="{EA570DFC-663E-2814-D78A-656D93CFEA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8035" y="3675357"/>
          <a:ext cx="1425513" cy="58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225617" imgH="374618" progId="Excel.Sheet.12">
                  <p:embed/>
                </p:oleObj>
              </mc:Choice>
              <mc:Fallback>
                <p:oleObj name="Worksheet" r:id="rId6" imgW="1225617" imgH="374618" progId="Excel.Sheet.12">
                  <p:embed/>
                  <p:pic>
                    <p:nvPicPr>
                      <p:cNvPr id="39942" name="Object 6">
                        <a:extLst>
                          <a:ext uri="{FF2B5EF4-FFF2-40B4-BE49-F238E27FC236}">
                            <a16:creationId xmlns:a16="http://schemas.microsoft.com/office/drawing/2014/main" id="{EA570DFC-663E-2814-D78A-656D93CFEA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035" y="3675357"/>
                        <a:ext cx="1425513" cy="5880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028FEA18-3FD2-EA1D-7CFE-20CC50DB1BCA}"/>
              </a:ext>
            </a:extLst>
          </p:cNvPr>
          <p:cNvSpPr/>
          <p:nvPr/>
        </p:nvSpPr>
        <p:spPr>
          <a:xfrm>
            <a:off x="6769318" y="4305418"/>
            <a:ext cx="630061" cy="756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88" dirty="0"/>
          </a:p>
        </p:txBody>
      </p:sp>
      <p:graphicFrame>
        <p:nvGraphicFramePr>
          <p:cNvPr id="39944" name="Object 8">
            <a:extLst>
              <a:ext uri="{FF2B5EF4-FFF2-40B4-BE49-F238E27FC236}">
                <a16:creationId xmlns:a16="http://schemas.microsoft.com/office/drawing/2014/main" id="{E2A8B2E6-3B00-DC6B-16CB-8B67CEB233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8477" y="5029988"/>
          <a:ext cx="1136735" cy="64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16017" imgH="190310" progId="Excel.Sheet.12">
                  <p:embed/>
                </p:oleObj>
              </mc:Choice>
              <mc:Fallback>
                <p:oleObj name="Worksheet" r:id="rId8" imgW="616017" imgH="190310" progId="Excel.Sheet.12">
                  <p:embed/>
                  <p:pic>
                    <p:nvPicPr>
                      <p:cNvPr id="39944" name="Object 8">
                        <a:extLst>
                          <a:ext uri="{FF2B5EF4-FFF2-40B4-BE49-F238E27FC236}">
                            <a16:creationId xmlns:a16="http://schemas.microsoft.com/office/drawing/2014/main" id="{E2A8B2E6-3B00-DC6B-16CB-8B67CEB233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477" y="5029988"/>
                        <a:ext cx="1136735" cy="64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1">
            <a:extLst>
              <a:ext uri="{FF2B5EF4-FFF2-40B4-BE49-F238E27FC236}">
                <a16:creationId xmlns:a16="http://schemas.microsoft.com/office/drawing/2014/main" id="{C006A067-1BA9-D474-B9EC-3B4B185447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6686" y="441043"/>
          <a:ext cx="1013348" cy="462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5617" imgH="558927" progId="Excel.Sheet.12">
                  <p:embed/>
                </p:oleObj>
              </mc:Choice>
              <mc:Fallback>
                <p:oleObj name="Worksheet" r:id="rId2" imgW="1225617" imgH="558927" progId="Excel.Sheet.12">
                  <p:embed/>
                  <p:pic>
                    <p:nvPicPr>
                      <p:cNvPr id="40962" name="Object 1">
                        <a:extLst>
                          <a:ext uri="{FF2B5EF4-FFF2-40B4-BE49-F238E27FC236}">
                            <a16:creationId xmlns:a16="http://schemas.microsoft.com/office/drawing/2014/main" id="{C006A067-1BA9-D474-B9EC-3B4B18544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686" y="441043"/>
                        <a:ext cx="1013348" cy="462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2">
            <a:extLst>
              <a:ext uri="{FF2B5EF4-FFF2-40B4-BE49-F238E27FC236}">
                <a16:creationId xmlns:a16="http://schemas.microsoft.com/office/drawing/2014/main" id="{CF63AD8D-4004-6FDC-D1B3-B7F9F3ABD2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3925" y="441043"/>
          <a:ext cx="1013348" cy="462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225617" imgH="558927" progId="Excel.Sheet.12">
                  <p:embed/>
                </p:oleObj>
              </mc:Choice>
              <mc:Fallback>
                <p:oleObj name="Worksheet" r:id="rId4" imgW="1225617" imgH="558927" progId="Excel.Sheet.12">
                  <p:embed/>
                  <p:pic>
                    <p:nvPicPr>
                      <p:cNvPr id="40963" name="Object 2">
                        <a:extLst>
                          <a:ext uri="{FF2B5EF4-FFF2-40B4-BE49-F238E27FC236}">
                            <a16:creationId xmlns:a16="http://schemas.microsoft.com/office/drawing/2014/main" id="{CF63AD8D-4004-6FDC-D1B3-B7F9F3ABD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925" y="441043"/>
                        <a:ext cx="1013348" cy="462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3">
            <a:extLst>
              <a:ext uri="{FF2B5EF4-FFF2-40B4-BE49-F238E27FC236}">
                <a16:creationId xmlns:a16="http://schemas.microsoft.com/office/drawing/2014/main" id="{EEAA29AC-AA95-5DC4-9107-795DF00F1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5582" y="1512147"/>
          <a:ext cx="2525495" cy="2898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4417" imgH="3505295" progId="Excel.Sheet.12">
                  <p:embed/>
                </p:oleObj>
              </mc:Choice>
              <mc:Fallback>
                <p:oleObj name="Worksheet" r:id="rId6" imgW="3054417" imgH="3505295" progId="Excel.Sheet.12">
                  <p:embed/>
                  <p:pic>
                    <p:nvPicPr>
                      <p:cNvPr id="40964" name="Object 3">
                        <a:extLst>
                          <a:ext uri="{FF2B5EF4-FFF2-40B4-BE49-F238E27FC236}">
                            <a16:creationId xmlns:a16="http://schemas.microsoft.com/office/drawing/2014/main" id="{EEAA29AC-AA95-5DC4-9107-795DF00F14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582" y="1512147"/>
                        <a:ext cx="2525495" cy="2898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4">
            <a:extLst>
              <a:ext uri="{FF2B5EF4-FFF2-40B4-BE49-F238E27FC236}">
                <a16:creationId xmlns:a16="http://schemas.microsoft.com/office/drawing/2014/main" id="{86267B8C-5A7A-29DD-9C81-B70348F631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7912" y="1491145"/>
          <a:ext cx="2525495" cy="462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3054417" imgH="374618" progId="Excel.Sheet.12">
                  <p:embed/>
                </p:oleObj>
              </mc:Choice>
              <mc:Fallback>
                <p:oleObj name="Worksheet" r:id="rId8" imgW="3054417" imgH="374618" progId="Excel.Sheet.12">
                  <p:embed/>
                  <p:pic>
                    <p:nvPicPr>
                      <p:cNvPr id="40965" name="Object 4">
                        <a:extLst>
                          <a:ext uri="{FF2B5EF4-FFF2-40B4-BE49-F238E27FC236}">
                            <a16:creationId xmlns:a16="http://schemas.microsoft.com/office/drawing/2014/main" id="{86267B8C-5A7A-29DD-9C81-B70348F631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912" y="1491145"/>
                        <a:ext cx="2525495" cy="462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5">
            <a:extLst>
              <a:ext uri="{FF2B5EF4-FFF2-40B4-BE49-F238E27FC236}">
                <a16:creationId xmlns:a16="http://schemas.microsoft.com/office/drawing/2014/main" id="{17EA42EE-4B8C-80D5-59F4-A83E1873F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7913" y="2520244"/>
          <a:ext cx="2786708" cy="2016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3054417" imgH="1847802" progId="Excel.Sheet.12">
                  <p:embed/>
                </p:oleObj>
              </mc:Choice>
              <mc:Fallback>
                <p:oleObj name="Worksheet" r:id="rId10" imgW="3054417" imgH="1847802" progId="Excel.Sheet.12">
                  <p:embed/>
                  <p:pic>
                    <p:nvPicPr>
                      <p:cNvPr id="40966" name="Object 5">
                        <a:extLst>
                          <a:ext uri="{FF2B5EF4-FFF2-40B4-BE49-F238E27FC236}">
                            <a16:creationId xmlns:a16="http://schemas.microsoft.com/office/drawing/2014/main" id="{17EA42EE-4B8C-80D5-59F4-A83E1873F8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913" y="2520244"/>
                        <a:ext cx="2786708" cy="2016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TextBox 6">
            <a:extLst>
              <a:ext uri="{FF2B5EF4-FFF2-40B4-BE49-F238E27FC236}">
                <a16:creationId xmlns:a16="http://schemas.microsoft.com/office/drawing/2014/main" id="{FBFAFB0A-CF22-E60B-CD63-04C5703B5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399" y="1185303"/>
            <a:ext cx="1802096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Pooling(identifying)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Diagram&#10;&#10;Description automatically generated">
            <a:extLst>
              <a:ext uri="{FF2B5EF4-FFF2-40B4-BE49-F238E27FC236}">
                <a16:creationId xmlns:a16="http://schemas.microsoft.com/office/drawing/2014/main" id="{3065F5C3-FA27-5F30-2107-BA28708E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15" y="1572528"/>
            <a:ext cx="4840970" cy="252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DDAFB0-97FB-F023-4284-9538DA46432A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Convolution +Pooling</a:t>
            </a:r>
          </a:p>
          <a:p>
            <a:pPr>
              <a:defRPr/>
            </a:pPr>
            <a:endParaRPr lang="en-US" sz="3142" kern="0" dirty="0"/>
          </a:p>
        </p:txBody>
      </p:sp>
      <p:sp>
        <p:nvSpPr>
          <p:cNvPr id="41988" name="TextBox 6">
            <a:extLst>
              <a:ext uri="{FF2B5EF4-FFF2-40B4-BE49-F238E27FC236}">
                <a16:creationId xmlns:a16="http://schemas.microsoft.com/office/drawing/2014/main" id="{945A609B-68AA-3C46-185B-C2F5AB0EF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912" y="790202"/>
            <a:ext cx="3534942" cy="77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b="1">
                <a:solidFill>
                  <a:srgbClr val="FF0000"/>
                </a:solidFill>
              </a:rPr>
              <a:t>-4 is gray because based on the filter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b="1">
                <a:solidFill>
                  <a:srgbClr val="FF0000"/>
                </a:solidFill>
              </a:rPr>
              <a:t>We want to identify   \ 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 b="1">
                <a:solidFill>
                  <a:srgbClr val="FF0000"/>
                </a:solidFill>
              </a:rPr>
              <a:t>Is it a backslash? 4 yes -4 no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iagram&#10;&#10;Description automatically generated">
            <a:extLst>
              <a:ext uri="{FF2B5EF4-FFF2-40B4-BE49-F238E27FC236}">
                <a16:creationId xmlns:a16="http://schemas.microsoft.com/office/drawing/2014/main" id="{5615D8F7-5C75-466D-3472-4FFEB6F14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27" y="1513460"/>
            <a:ext cx="3276318" cy="161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4" descr="Diagram&#10;&#10;Description automatically generated">
            <a:extLst>
              <a:ext uri="{FF2B5EF4-FFF2-40B4-BE49-F238E27FC236}">
                <a16:creationId xmlns:a16="http://schemas.microsoft.com/office/drawing/2014/main" id="{AA246F0A-4B42-086B-0A22-D0AB1012A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1601405"/>
            <a:ext cx="3465336" cy="170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6" descr="Diagram&#10;&#10;Description automatically generated">
            <a:extLst>
              <a:ext uri="{FF2B5EF4-FFF2-40B4-BE49-F238E27FC236}">
                <a16:creationId xmlns:a16="http://schemas.microsoft.com/office/drawing/2014/main" id="{89646F7D-550D-BA9C-71D7-41034375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04" y="3307821"/>
            <a:ext cx="3717361" cy="236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9">
            <a:extLst>
              <a:ext uri="{FF2B5EF4-FFF2-40B4-BE49-F238E27FC236}">
                <a16:creationId xmlns:a16="http://schemas.microsoft.com/office/drawing/2014/main" id="{5B62A282-18FF-931C-44CE-E2383F1E6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258" y="276965"/>
            <a:ext cx="650748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/>
              <a:t>Two filters =kernels (each filter extract different features)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721766A-94FF-3A91-9BEA-BA156A32D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27" y="504049"/>
            <a:ext cx="7187947" cy="39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3">
            <a:extLst>
              <a:ext uri="{FF2B5EF4-FFF2-40B4-BE49-F238E27FC236}">
                <a16:creationId xmlns:a16="http://schemas.microsoft.com/office/drawing/2014/main" id="{CE89833D-8BE0-1898-8BD1-A60379A53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035" y="4273915"/>
            <a:ext cx="2037737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Space between pixels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>
            <a:extLst>
              <a:ext uri="{FF2B5EF4-FFF2-40B4-BE49-F238E27FC236}">
                <a16:creationId xmlns:a16="http://schemas.microsoft.com/office/drawing/2014/main" id="{B6F77A1D-ED7F-32A1-3B5D-8099C17B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13" y="252025"/>
            <a:ext cx="5145499" cy="237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>
            <a:extLst>
              <a:ext uri="{FF2B5EF4-FFF2-40B4-BE49-F238E27FC236}">
                <a16:creationId xmlns:a16="http://schemas.microsoft.com/office/drawing/2014/main" id="{AF413C59-8192-271E-FC0A-DE7DE1CD7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2626568"/>
            <a:ext cx="5174377" cy="242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4">
            <a:extLst>
              <a:ext uri="{FF2B5EF4-FFF2-40B4-BE49-F238E27FC236}">
                <a16:creationId xmlns:a16="http://schemas.microsoft.com/office/drawing/2014/main" id="{44E4BE21-BF45-F338-BB38-8FCF6C0B2A1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360000" y="1764172"/>
            <a:ext cx="1286375" cy="55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This filter is useless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iagram&#10;&#10;Description automatically generated">
            <a:extLst>
              <a:ext uri="{FF2B5EF4-FFF2-40B4-BE49-F238E27FC236}">
                <a16:creationId xmlns:a16="http://schemas.microsoft.com/office/drawing/2014/main" id="{4D820A74-742E-57B7-E624-F44D95BD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613" y="315031"/>
            <a:ext cx="4966982" cy="249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2A370668-0CA2-380B-FC4D-81A28154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43" y="2646257"/>
            <a:ext cx="4856721" cy="24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A022BF-2022-DF1A-6D73-284A0F9A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76" y="0"/>
            <a:ext cx="4914477" cy="251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14" descr="Diagram&#10;&#10;Description automatically generated">
            <a:extLst>
              <a:ext uri="{FF2B5EF4-FFF2-40B4-BE49-F238E27FC236}">
                <a16:creationId xmlns:a16="http://schemas.microsoft.com/office/drawing/2014/main" id="{6BCD2CB8-FDF0-107A-5BE9-A990C22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711" y="2509744"/>
            <a:ext cx="5050990" cy="267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15">
            <a:extLst>
              <a:ext uri="{FF2B5EF4-FFF2-40B4-BE49-F238E27FC236}">
                <a16:creationId xmlns:a16="http://schemas.microsoft.com/office/drawing/2014/main" id="{898BF346-452B-927F-C58A-4EF64FEE6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943" y="773138"/>
            <a:ext cx="2885726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Identifying each pattern(feature)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4" descr="Diagram&#10;&#10;Description automatically generated">
            <a:extLst>
              <a:ext uri="{FF2B5EF4-FFF2-40B4-BE49-F238E27FC236}">
                <a16:creationId xmlns:a16="http://schemas.microsoft.com/office/drawing/2014/main" id="{4B9F3488-6C90-2E57-332F-0C352E0D9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09" y="1541025"/>
            <a:ext cx="4966982" cy="258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D818B-FF0D-6108-6B22-244CEC76714E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Encoding matrices (pooling=identifying)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A9793975-1905-CD66-4C94-747DFF3F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7" y="1827178"/>
            <a:ext cx="4512813" cy="37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1B25E3-1ED6-07E2-4886-7A54F63C9101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End of pooling=&gt;converted the image </a:t>
            </a:r>
          </a:p>
          <a:p>
            <a:pPr>
              <a:defRPr/>
            </a:pPr>
            <a:r>
              <a:rPr lang="en-US" sz="3142" kern="0" dirty="0"/>
              <a:t>Into patterns(features) as a matrix of their location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D222-7BBD-4F55-1350-FB202D7B5E68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Find the best filter to identify each letter  x o  /  \ </a:t>
            </a:r>
          </a:p>
        </p:txBody>
      </p:sp>
      <p:sp>
        <p:nvSpPr>
          <p:cNvPr id="49155" name="TextBox 2">
            <a:extLst>
              <a:ext uri="{FF2B5EF4-FFF2-40B4-BE49-F238E27FC236}">
                <a16:creationId xmlns:a16="http://schemas.microsoft.com/office/drawing/2014/main" id="{B6D388EC-0A6F-BAC3-B0C0-A1C3E95EF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583" y="1701165"/>
            <a:ext cx="7083991" cy="3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88"/>
              <a:t>Recall for 2x2 we tried 16 possibilities and we find 2 good filters to identify \ and /  </a:t>
            </a:r>
          </a:p>
        </p:txBody>
      </p:sp>
      <p:pic>
        <p:nvPicPr>
          <p:cNvPr id="49156" name="Picture 3">
            <a:extLst>
              <a:ext uri="{FF2B5EF4-FFF2-40B4-BE49-F238E27FC236}">
                <a16:creationId xmlns:a16="http://schemas.microsoft.com/office/drawing/2014/main" id="{03647093-A70E-FA42-01C9-FE003880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56" y="2268220"/>
            <a:ext cx="5293826" cy="16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8E11182D-29DC-0CB4-3DEB-BE8BBAAC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75" y="941155"/>
            <a:ext cx="6450251" cy="378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Diagram&#10;&#10;Description automatically generated">
            <a:extLst>
              <a:ext uri="{FF2B5EF4-FFF2-40B4-BE49-F238E27FC236}">
                <a16:creationId xmlns:a16="http://schemas.microsoft.com/office/drawing/2014/main" id="{6E2CB0D1-1236-5996-5203-D0604CAC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73" y="756073"/>
            <a:ext cx="4158403" cy="233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5">
            <a:extLst>
              <a:ext uri="{FF2B5EF4-FFF2-40B4-BE49-F238E27FC236}">
                <a16:creationId xmlns:a16="http://schemas.microsoft.com/office/drawing/2014/main" id="{BDF75E33-4565-C312-8F46-39A6D2D61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08" y="2893031"/>
            <a:ext cx="4441931" cy="256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855880-8F1C-8A31-F737-CD7F3AC175C9}"/>
              </a:ext>
            </a:extLst>
          </p:cNvPr>
          <p:cNvSpPr txBox="1">
            <a:spLocks/>
          </p:cNvSpPr>
          <p:nvPr/>
        </p:nvSpPr>
        <p:spPr>
          <a:xfrm>
            <a:off x="1639570" y="126012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Reconnecting ………(NN classifier)</a:t>
            </a:r>
          </a:p>
          <a:p>
            <a:pPr>
              <a:defRPr/>
            </a:pPr>
            <a:r>
              <a:rPr lang="en-US" sz="3142" kern="0" dirty="0"/>
              <a:t>Compare matrix with every filter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357BCF61-A69D-5653-FF21-B72E0A19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01" y="756074"/>
            <a:ext cx="6475191" cy="381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B060F9-4F01-9702-7DED-FE9B543E4070}"/>
              </a:ext>
            </a:extLst>
          </p:cNvPr>
          <p:cNvSpPr txBox="1">
            <a:spLocks/>
          </p:cNvSpPr>
          <p:nvPr/>
        </p:nvSpPr>
        <p:spPr>
          <a:xfrm>
            <a:off x="1513558" y="0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Input X …feature extraction ..find highest value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CA5861-583D-5F80-EC3E-90472C1E3FE9}"/>
              </a:ext>
            </a:extLst>
          </p:cNvPr>
          <p:cNvSpPr txBox="1">
            <a:spLocks/>
          </p:cNvSpPr>
          <p:nvPr/>
        </p:nvSpPr>
        <p:spPr>
          <a:xfrm>
            <a:off x="1789210" y="4575819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Computer identifies the left image as an X (highest value 8)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Diagram&#10;&#10;Description automatically generated">
            <a:extLst>
              <a:ext uri="{FF2B5EF4-FFF2-40B4-BE49-F238E27FC236}">
                <a16:creationId xmlns:a16="http://schemas.microsoft.com/office/drawing/2014/main" id="{2264A893-D3C6-160B-42BE-132D08E8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88" y="1386134"/>
            <a:ext cx="6946424" cy="384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889EA7-8132-27A8-B785-3E5E0BFEF142}"/>
              </a:ext>
            </a:extLst>
          </p:cNvPr>
          <p:cNvSpPr txBox="1">
            <a:spLocks/>
          </p:cNvSpPr>
          <p:nvPr/>
        </p:nvSpPr>
        <p:spPr>
          <a:xfrm>
            <a:off x="1567376" y="378037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Computer identifies the left image as an O (highest value 8)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C78FF26-004C-D3F8-3C1F-21ACCACF5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292929"/>
                </a:solidFill>
                <a:latin typeface="charter"/>
              </a:rPr>
              <a:t>Create a Deep Learning model to perform a cat or dog </a:t>
            </a:r>
            <a:r>
              <a:rPr lang="en-US" altLang="en-US" dirty="0">
                <a:solidFill>
                  <a:srgbClr val="FF0000"/>
                </a:solidFill>
                <a:latin typeface="charter"/>
              </a:rPr>
              <a:t>classification task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959A0048-B017-D824-F7D6-96ADD1391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570" y="1260123"/>
            <a:ext cx="3780367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>
                <a:solidFill>
                  <a:srgbClr val="292929"/>
                </a:solidFill>
                <a:latin typeface="charter"/>
              </a:rPr>
              <a:t>Dataset of images sized 420x420px grayscale</a:t>
            </a:r>
            <a:endParaRPr lang="en-US" altLang="en-US" sz="1985"/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116E34B2-CA74-709C-4F85-99D78BD77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82" y="1737919"/>
            <a:ext cx="3780367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>
                <a:solidFill>
                  <a:srgbClr val="292929"/>
                </a:solidFill>
                <a:latin typeface="charter"/>
              </a:rPr>
              <a:t>After the training, the model is supposed to classify the  image as a dog or cat</a:t>
            </a:r>
            <a:endParaRPr lang="en-US" altLang="en-US" sz="1985"/>
          </a:p>
        </p:txBody>
      </p:sp>
      <p:sp>
        <p:nvSpPr>
          <p:cNvPr id="17413" name="TextBox 7">
            <a:extLst>
              <a:ext uri="{FF2B5EF4-FFF2-40B4-BE49-F238E27FC236}">
                <a16:creationId xmlns:a16="http://schemas.microsoft.com/office/drawing/2014/main" id="{9C37DC54-B6D6-6D63-D138-D0FEC219F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564" y="2429674"/>
            <a:ext cx="3780367" cy="314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Multilayer perceptron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Input layer of 128 neurons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each neuron of the layer receives the 420x420 pixels values as input and assigns a weight per pixel value, which is 420x420 = 176400 weights per neuron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Multiplied by total 128 neurons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add 128 bias (one bias per neuron)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985" dirty="0">
              <a:solidFill>
                <a:srgbClr val="292929"/>
              </a:solidFill>
              <a:latin typeface="charter"/>
            </a:endParaRPr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8C4D1145-7B8E-A47E-7888-5DAB815AA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924" y="3717360"/>
            <a:ext cx="3780367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292929"/>
                </a:solidFill>
                <a:latin typeface="charter"/>
              </a:rPr>
              <a:t>This tiny model will have to learn more than </a:t>
            </a:r>
            <a:r>
              <a:rPr lang="en-US" altLang="en-US" sz="1985" dirty="0">
                <a:solidFill>
                  <a:srgbClr val="FF0000"/>
                </a:solidFill>
                <a:latin typeface="charter"/>
              </a:rPr>
              <a:t>22 million parameters, for only 128 neurons and a single intermediate layer.</a:t>
            </a:r>
            <a:endParaRPr lang="en-US" altLang="en-US" sz="1985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Diagram&#10;&#10;Description automatically generated">
            <a:extLst>
              <a:ext uri="{FF2B5EF4-FFF2-40B4-BE49-F238E27FC236}">
                <a16:creationId xmlns:a16="http://schemas.microsoft.com/office/drawing/2014/main" id="{146F9043-8D10-A1E2-3169-24D09881A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40" y="819079"/>
            <a:ext cx="7669682" cy="371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15474C1-45A8-79D7-0E29-77BC78ADA4D6}"/>
              </a:ext>
            </a:extLst>
          </p:cNvPr>
          <p:cNvSpPr txBox="1">
            <a:spLocks/>
          </p:cNvSpPr>
          <p:nvPr/>
        </p:nvSpPr>
        <p:spPr>
          <a:xfrm>
            <a:off x="1513558" y="154890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Computer identifies the left image as an \ (highest value 8)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74DEB98D-F307-9C4F-68C2-28B5FE74E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54" y="1260122"/>
            <a:ext cx="6891293" cy="365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FE2234-DED4-A11B-90EB-663EB6B02079}"/>
              </a:ext>
            </a:extLst>
          </p:cNvPr>
          <p:cNvSpPr txBox="1">
            <a:spLocks/>
          </p:cNvSpPr>
          <p:nvPr/>
        </p:nvSpPr>
        <p:spPr>
          <a:xfrm>
            <a:off x="1513558" y="317656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Computer identifies the left image as / (highest value 8)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41D8739C-1A52-411F-6FEC-6889D4A5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03" y="787577"/>
            <a:ext cx="6402996" cy="409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A9335DB3-1FC7-9EF3-6E7D-F2A1E5948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3558" y="0"/>
            <a:ext cx="6804660" cy="945092"/>
          </a:xfrm>
        </p:spPr>
        <p:txBody>
          <a:bodyPr/>
          <a:lstStyle/>
          <a:p>
            <a:r>
              <a:rPr lang="en-US" altLang="en-US"/>
              <a:t>Summary (8 filters )</a:t>
            </a: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0DC61150-67E6-B6E5-07FF-69E7D0C1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67" y="1008098"/>
            <a:ext cx="7387467" cy="42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>
            <a:extLst>
              <a:ext uri="{FF2B5EF4-FFF2-40B4-BE49-F238E27FC236}">
                <a16:creationId xmlns:a16="http://schemas.microsoft.com/office/drawing/2014/main" id="{0D9BD4D2-1241-B8C7-5569-5378FEAD9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36" y="905713"/>
            <a:ext cx="6749530" cy="385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C96496-E612-F1F1-F9AD-10EF11DF6C32}"/>
              </a:ext>
            </a:extLst>
          </p:cNvPr>
          <p:cNvSpPr txBox="1">
            <a:spLocks/>
          </p:cNvSpPr>
          <p:nvPr/>
        </p:nvSpPr>
        <p:spPr>
          <a:xfrm>
            <a:off x="1513558" y="0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X IS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>
            <a:extLst>
              <a:ext uri="{FF2B5EF4-FFF2-40B4-BE49-F238E27FC236}">
                <a16:creationId xmlns:a16="http://schemas.microsoft.com/office/drawing/2014/main" id="{037A0E10-EF87-7AEF-3831-67C5D547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49" y="1575153"/>
            <a:ext cx="5321391" cy="24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1925DF-B2E1-AB69-3DE5-CC92A8933490}"/>
              </a:ext>
            </a:extLst>
          </p:cNvPr>
          <p:cNvSpPr txBox="1">
            <a:spLocks/>
          </p:cNvSpPr>
          <p:nvPr/>
        </p:nvSpPr>
        <p:spPr>
          <a:xfrm>
            <a:off x="774700" y="244475"/>
            <a:ext cx="7543518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/>
              <a:t>Gradient descent is used to find best filter</a:t>
            </a:r>
          </a:p>
        </p:txBody>
      </p:sp>
      <p:pic>
        <p:nvPicPr>
          <p:cNvPr id="59396" name="Picture 6">
            <a:extLst>
              <a:ext uri="{FF2B5EF4-FFF2-40B4-BE49-F238E27FC236}">
                <a16:creationId xmlns:a16="http://schemas.microsoft.com/office/drawing/2014/main" id="{897F28D6-33F1-ED35-EBDD-EE2D093C4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71" y="3737051"/>
            <a:ext cx="3993012" cy="185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2">
            <a:extLst>
              <a:ext uri="{FF2B5EF4-FFF2-40B4-BE49-F238E27FC236}">
                <a16:creationId xmlns:a16="http://schemas.microsoft.com/office/drawing/2014/main" id="{29C79D13-6AAC-058D-D6B3-18BAC6408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82" y="1972879"/>
            <a:ext cx="3780367" cy="161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>
                <a:solidFill>
                  <a:srgbClr val="292929"/>
                </a:solidFill>
                <a:latin typeface="charter"/>
              </a:rPr>
              <a:t>By flattening the image, we lose this information, it becomes more difficult for the network to interpret the data during the training phase</a:t>
            </a:r>
            <a:endParaRPr lang="en-US" altLang="en-US" sz="1985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BA5714-F64C-84E9-1C76-AA53201BF98A}"/>
              </a:ext>
            </a:extLst>
          </p:cNvPr>
          <p:cNvSpPr txBox="1">
            <a:spLocks/>
          </p:cNvSpPr>
          <p:nvPr/>
        </p:nvSpPr>
        <p:spPr>
          <a:xfrm>
            <a:off x="1639570" y="227085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</a:rPr>
              <a:t>Need for another Network</a:t>
            </a:r>
            <a:endParaRPr lang="en-US" sz="3142" kern="0" dirty="0"/>
          </a:p>
        </p:txBody>
      </p:sp>
      <p:sp>
        <p:nvSpPr>
          <p:cNvPr id="18436" name="TextBox 5">
            <a:extLst>
              <a:ext uri="{FF2B5EF4-FFF2-40B4-BE49-F238E27FC236}">
                <a16:creationId xmlns:a16="http://schemas.microsoft.com/office/drawing/2014/main" id="{B521BF23-7B45-BBD8-134A-5796DE03E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600" y="1008098"/>
            <a:ext cx="3780367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>
                <a:solidFill>
                  <a:srgbClr val="292929"/>
                </a:solidFill>
                <a:latin typeface="charter"/>
              </a:rPr>
              <a:t>Training a multilayer perceptron requires to provide input data as a vector (a one-dimension array)</a:t>
            </a:r>
            <a:endParaRPr lang="en-US" altLang="en-US" sz="1985"/>
          </a:p>
        </p:txBody>
      </p:sp>
      <p:sp>
        <p:nvSpPr>
          <p:cNvPr id="18437" name="TextBox 7">
            <a:extLst>
              <a:ext uri="{FF2B5EF4-FFF2-40B4-BE49-F238E27FC236}">
                <a16:creationId xmlns:a16="http://schemas.microsoft.com/office/drawing/2014/main" id="{F8899A96-FD6B-312B-9BF2-0345DD9D7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4853" y="3749675"/>
            <a:ext cx="5776384" cy="10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985" dirty="0">
                <a:solidFill>
                  <a:srgbClr val="FF0000"/>
                </a:solidFill>
                <a:latin typeface="charter"/>
              </a:rPr>
              <a:t>The convolution is a kind of product operation of a filter with a matrix of image to extract from it some pre-determined characteristics.</a:t>
            </a:r>
            <a:endParaRPr lang="en-US" altLang="en-US" sz="1985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1AFEC0A6-0F6B-C61A-AFD4-3E71A738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63" y="413478"/>
            <a:ext cx="7222075" cy="484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>
            <a:extLst>
              <a:ext uri="{FF2B5EF4-FFF2-40B4-BE49-F238E27FC236}">
                <a16:creationId xmlns:a16="http://schemas.microsoft.com/office/drawing/2014/main" id="{BDB10F87-5509-2D1F-2759-7676AA62B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19" y="1134111"/>
            <a:ext cx="6497505" cy="282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>
            <a:extLst>
              <a:ext uri="{FF2B5EF4-FFF2-40B4-BE49-F238E27FC236}">
                <a16:creationId xmlns:a16="http://schemas.microsoft.com/office/drawing/2014/main" id="{0A1025EA-25D7-ACAE-88D0-21A8995A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07" y="1153800"/>
            <a:ext cx="5528786" cy="336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E991-6427-5372-4B27-9AC524E873CB}"/>
              </a:ext>
            </a:extLst>
          </p:cNvPr>
          <p:cNvSpPr txBox="1">
            <a:spLocks/>
          </p:cNvSpPr>
          <p:nvPr/>
        </p:nvSpPr>
        <p:spPr>
          <a:xfrm>
            <a:off x="1639570" y="160140"/>
            <a:ext cx="6804660" cy="94509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142" kern="0" dirty="0">
                <a:solidFill>
                  <a:srgbClr val="292929"/>
                </a:solidFill>
                <a:latin typeface="charter"/>
              </a:rPr>
              <a:t>Each filter extracts  a feature </a:t>
            </a:r>
            <a:endParaRPr lang="en-US" sz="3142" kern="0" dirty="0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6EF19048-7899-065F-79C1-1445AFFF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28" y="632686"/>
            <a:ext cx="7560733" cy="258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>
            <a:extLst>
              <a:ext uri="{FF2B5EF4-FFF2-40B4-BE49-F238E27FC236}">
                <a16:creationId xmlns:a16="http://schemas.microsoft.com/office/drawing/2014/main" id="{5D0883D3-9F60-BECB-D1B9-5CB6DD5D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39" y="3063875"/>
            <a:ext cx="7560733" cy="28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7750</TotalTime>
  <Words>1233</Words>
  <Application>Microsoft Office PowerPoint</Application>
  <PresentationFormat>Custom</PresentationFormat>
  <Paragraphs>114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charter</vt:lpstr>
      <vt:lpstr>Roboto</vt:lpstr>
      <vt:lpstr>Wingdings</vt:lpstr>
      <vt:lpstr>1_Office Theme</vt:lpstr>
      <vt:lpstr>Worksheet</vt:lpstr>
      <vt:lpstr>PowerPoint Presentation</vt:lpstr>
      <vt:lpstr>PowerPoint Presentation</vt:lpstr>
      <vt:lpstr>PowerPoint Presentation</vt:lpstr>
      <vt:lpstr>Create a Deep Learning model to perform a cat or dog classification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 Pooling Algorithm</vt:lpstr>
      <vt:lpstr>PowerPoint Presentation</vt:lpstr>
      <vt:lpstr>Flatten the feature map</vt:lpstr>
      <vt:lpstr>PowerPoint Presentation</vt:lpstr>
      <vt:lpstr>Smaller screen and smaller keyboard</vt:lpstr>
      <vt:lpstr>Computer Interpretation</vt:lpstr>
      <vt:lpstr>Classifier?</vt:lpstr>
      <vt:lpstr>PowerPoint Presentation</vt:lpstr>
      <vt:lpstr>PowerPoint Presentation</vt:lpstr>
      <vt:lpstr>Selection of filter</vt:lpstr>
      <vt:lpstr>Assume keyboard has only 4 keys / \ x o        Screen is only 3x3 pixels        How will the computer recognize the letter from the image on the screen ?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(8 filters 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Dr. Nouhad Rizk</cp:lastModifiedBy>
  <cp:revision>32</cp:revision>
  <dcterms:created xsi:type="dcterms:W3CDTF">2021-05-31T22:46:47Z</dcterms:created>
  <dcterms:modified xsi:type="dcterms:W3CDTF">2023-08-08T23:03:21Z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2020-01-27T00:00:00Z</vt:filetime>
  </property>
  <property fmtid="{D5CDD505-2E9C-101B-9397-08002B2CF9AE}" pid="3" name="Creator">
    <vt:lpwstr>Impress</vt:lpwstr>
  </property>
  <property fmtid="{D5CDD505-2E9C-101B-9397-08002B2CF9AE}" pid="4" name="LastSaved">
    <vt:filetime>2020-01-27T00:00:00Z</vt:filetime>
  </property>
</Properties>
</file>